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e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emf"/><Relationship Id="rId7" Type="http://schemas.openxmlformats.org/officeDocument/2006/relationships/image" Target="../media/image15.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7DB1AC-61EC-40AB-AB5E-221F7C31D79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A9EDBC-EBBD-4C02-BE87-1BBC56721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5407058-6A4C-469F-A907-2E90BFD24F39}"/>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462F8A6F-6A02-44F6-BD44-6C54CD09D2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BFD6FA1-BA3B-4AFA-99A0-401CCF60BBD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5507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591B1F-528C-486B-93F4-0EDCCA9CA2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85D4C5-EAA1-4AB5-ABA4-1314F00B4251}"/>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9D4F9D3-3942-4925-87EB-D7AB3894B5C6}"/>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F058AEFA-E4D5-4C17-A1A4-78DD584B89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DD49E3-3A43-48BA-B3DB-664043240FFD}"/>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743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C8A1C84-D941-4AAB-9BB1-B6295FC549F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069475-BEA5-4FCE-A907-0CCBC81C072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931D0DA-D077-4A83-991B-D75E636547E8}"/>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6951FCE1-CCF4-448E-A62B-06F780585B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294095-C051-4994-9ED4-97EFE1A59561}"/>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9459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12482-5FBF-4859-B2BE-A317B9A06E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604DD3-5606-4CC3-AC69-9385E257018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E05FAF9-60A8-42D9-BDE7-65656927C4B9}"/>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5A33EC5D-0BED-4283-A8DA-D12CF1CB26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8B718C-93BE-48C7-AFFE-1F926AAC6BC9}"/>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16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6C271-44E1-42EC-9008-3A383157A4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2ED54B-6B8F-487B-8387-933291432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5344268-ADAC-48DD-B9B1-FAAE0D116C45}"/>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247C1500-0BE3-4017-9950-5BFCC45B16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4FDACD-4A10-449F-A03B-D2749148470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6823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25102-A8DF-4B13-B45F-D9959E3471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3D5EE80-6CFE-4483-A74D-39B6C333E3D6}"/>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714FA8C7-5E93-44A9-9750-B2795347C56E}"/>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968C3056-343B-4FBC-9CE5-BD3B2E31FDF2}"/>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6" name="Θέση υποσέλιδου 5">
            <a:extLst>
              <a:ext uri="{FF2B5EF4-FFF2-40B4-BE49-F238E27FC236}">
                <a16:creationId xmlns:a16="http://schemas.microsoft.com/office/drawing/2014/main" id="{D8E801D5-02C9-431C-83F6-BF6FDC6831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3DA669C-244F-4FED-AFDA-3263DD9090F6}"/>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590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2155F-F656-4555-A304-39FC66A76A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627D10-E4AE-4A55-88F6-6676B551E0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49D1F56D-D931-4850-AA78-875B4ECA343B}"/>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C7B670CB-C7CE-437E-8D10-3FD31D44A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B3E6B16-6C6B-46E9-8BC1-085C45F8BDAA}"/>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7032E355-1982-49F9-85D7-CCB06B22952C}"/>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8" name="Θέση υποσέλιδου 7">
            <a:extLst>
              <a:ext uri="{FF2B5EF4-FFF2-40B4-BE49-F238E27FC236}">
                <a16:creationId xmlns:a16="http://schemas.microsoft.com/office/drawing/2014/main" id="{969C7E78-63B8-4DCC-868A-F8E9BAA057E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8C82926-AF70-470E-B48F-3DC8D0B9215E}"/>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8541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FEDBC-1212-448C-8E03-2DDAE5298A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4452E5-E8A6-4739-92CA-E42009464FAA}"/>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4" name="Θέση υποσέλιδου 3">
            <a:extLst>
              <a:ext uri="{FF2B5EF4-FFF2-40B4-BE49-F238E27FC236}">
                <a16:creationId xmlns:a16="http://schemas.microsoft.com/office/drawing/2014/main" id="{B3CB042D-2D71-44CA-995F-0C6F005106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451A472-540A-4272-A6FD-538BE5426753}"/>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746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F7CABB5-D352-4C41-81E8-FD196826D4BE}"/>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3" name="Θέση υποσέλιδου 2">
            <a:extLst>
              <a:ext uri="{FF2B5EF4-FFF2-40B4-BE49-F238E27FC236}">
                <a16:creationId xmlns:a16="http://schemas.microsoft.com/office/drawing/2014/main" id="{1E7673B4-7CB4-4FE8-91D2-A23727350F3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01156EB-EF90-4534-A5E7-BB9E9DD28CA8}"/>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69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3ED1D-3CE5-41AE-B7D9-F5EEF6C81C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B951813-22E0-4686-9FDC-EA34D361C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8E8D9F9-5691-4610-B08B-753442EC7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FCE365E-48D4-4AD3-AFC3-FDCA34849B52}"/>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6" name="Θέση υποσέλιδου 5">
            <a:extLst>
              <a:ext uri="{FF2B5EF4-FFF2-40B4-BE49-F238E27FC236}">
                <a16:creationId xmlns:a16="http://schemas.microsoft.com/office/drawing/2014/main" id="{85D49F3F-8287-453B-B35D-C305145A26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13A378-D51A-48DF-9F61-BBF2644B6444}"/>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84389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52DF2A-DEB1-4C3C-BFCC-CD827CF9318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52C917B-A44F-40F2-A936-66B554DED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Θέση κειμένου 3">
            <a:extLst>
              <a:ext uri="{FF2B5EF4-FFF2-40B4-BE49-F238E27FC236}">
                <a16:creationId xmlns:a16="http://schemas.microsoft.com/office/drawing/2014/main" id="{E2AB7DDC-ECEF-475C-8976-3AC05DDAC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8C8967C-7E9D-4C30-8E7B-7DD9942EEE4C}"/>
              </a:ext>
            </a:extLst>
          </p:cNvPr>
          <p:cNvSpPr>
            <a:spLocks noGrp="1"/>
          </p:cNvSpPr>
          <p:nvPr>
            <p:ph type="dt" sz="half" idx="10"/>
          </p:nvPr>
        </p:nvSpPr>
        <p:spPr/>
        <p:txBody>
          <a:bodyPr/>
          <a:lstStyle/>
          <a:p>
            <a:fld id="{3AD1EA0A-2DC0-4AA8-A8DE-DAB65FA2B205}" type="datetimeFigureOut">
              <a:rPr lang="el-GR" smtClean="0"/>
              <a:t>11/11/2020</a:t>
            </a:fld>
            <a:endParaRPr lang="el-GR"/>
          </a:p>
        </p:txBody>
      </p:sp>
      <p:sp>
        <p:nvSpPr>
          <p:cNvPr id="6" name="Θέση υποσέλιδου 5">
            <a:extLst>
              <a:ext uri="{FF2B5EF4-FFF2-40B4-BE49-F238E27FC236}">
                <a16:creationId xmlns:a16="http://schemas.microsoft.com/office/drawing/2014/main" id="{9CB48338-3156-4AAF-83DA-074BBEBCB8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7F49B5-FB76-4344-BDD9-BFF3A159E3AA}"/>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50714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A110BFB-F68B-4C3A-84CA-9F821ECEE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DFC1CD-8A49-442D-96F8-98C3C9534F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A756328-FC83-483D-AE61-1C9F139DDC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EA0A-2DC0-4AA8-A8DE-DAB65FA2B205}" type="datetimeFigureOut">
              <a:rPr lang="el-GR" smtClean="0"/>
              <a:t>11/11/2020</a:t>
            </a:fld>
            <a:endParaRPr lang="el-GR"/>
          </a:p>
        </p:txBody>
      </p:sp>
      <p:sp>
        <p:nvSpPr>
          <p:cNvPr id="5" name="Θέση υποσέλιδου 4">
            <a:extLst>
              <a:ext uri="{FF2B5EF4-FFF2-40B4-BE49-F238E27FC236}">
                <a16:creationId xmlns:a16="http://schemas.microsoft.com/office/drawing/2014/main" id="{1D9BDA2B-E7E8-4766-A754-3524CB6F0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6F1ABB-302D-4A4A-AD6B-9D02939C2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EB1BD-2CDB-49BD-9701-6E6BD0D13659}" type="slidenum">
              <a:rPr lang="el-GR" smtClean="0"/>
              <a:t>‹#›</a:t>
            </a:fld>
            <a:endParaRPr lang="el-GR"/>
          </a:p>
        </p:txBody>
      </p:sp>
    </p:spTree>
    <p:extLst>
      <p:ext uri="{BB962C8B-B14F-4D97-AF65-F5344CB8AC3E}">
        <p14:creationId xmlns:p14="http://schemas.microsoft.com/office/powerpoint/2010/main" val="160970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package" Target="../embeddings/Microsoft_Visio_Drawing1.vsdx"/></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4.wmf"/><Relationship Id="rId12" Type="http://schemas.openxmlformats.org/officeDocument/2006/relationships/oleObject" Target="../embeddings/oleObject4.bin"/><Relationship Id="rId17" Type="http://schemas.openxmlformats.org/officeDocument/2006/relationships/image" Target="../media/image9.wmf"/><Relationship Id="rId2" Type="http://schemas.openxmlformats.org/officeDocument/2006/relationships/slideLayout" Target="../slideLayouts/slideLayout7.xml"/><Relationship Id="rId16" Type="http://schemas.openxmlformats.org/officeDocument/2006/relationships/oleObject" Target="../embeddings/oleObject6.bin"/><Relationship Id="rId1" Type="http://schemas.openxmlformats.org/officeDocument/2006/relationships/vmlDrawing" Target="../drawings/vmlDrawing3.vml"/><Relationship Id="rId6" Type="http://schemas.openxmlformats.org/officeDocument/2006/relationships/oleObject" Target="../embeddings/oleObject1.bin"/><Relationship Id="rId11" Type="http://schemas.openxmlformats.org/officeDocument/2006/relationships/image" Target="../media/image6.wmf"/><Relationship Id="rId5" Type="http://schemas.openxmlformats.org/officeDocument/2006/relationships/image" Target="../media/image3.emf"/><Relationship Id="rId15" Type="http://schemas.openxmlformats.org/officeDocument/2006/relationships/image" Target="../media/image8.wmf"/><Relationship Id="rId10" Type="http://schemas.openxmlformats.org/officeDocument/2006/relationships/oleObject" Target="../embeddings/oleObject3.bin"/><Relationship Id="rId4" Type="http://schemas.openxmlformats.org/officeDocument/2006/relationships/package" Target="../embeddings/Microsoft_Visio_Drawing2.vsdx"/><Relationship Id="rId9" Type="http://schemas.openxmlformats.org/officeDocument/2006/relationships/image" Target="../media/image5.wmf"/><Relationship Id="rId1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package" Target="../embeddings/Microsoft_Visio_Drawing3.vsdx"/><Relationship Id="rId13" Type="http://schemas.openxmlformats.org/officeDocument/2006/relationships/image" Target="../media/image13.wmf"/><Relationship Id="rId18" Type="http://schemas.openxmlformats.org/officeDocument/2006/relationships/oleObject" Target="../embeddings/oleObject13.bin"/><Relationship Id="rId3" Type="http://schemas.openxmlformats.org/officeDocument/2006/relationships/image" Target="../media/image2.png"/><Relationship Id="rId7" Type="http://schemas.openxmlformats.org/officeDocument/2006/relationships/image" Target="../media/image11.wmf"/><Relationship Id="rId12" Type="http://schemas.openxmlformats.org/officeDocument/2006/relationships/oleObject" Target="../embeddings/oleObject10.bin"/><Relationship Id="rId17" Type="http://schemas.openxmlformats.org/officeDocument/2006/relationships/image" Target="../media/image15.wmf"/><Relationship Id="rId2" Type="http://schemas.openxmlformats.org/officeDocument/2006/relationships/slideLayout" Target="../slideLayouts/slideLayout7.xml"/><Relationship Id="rId16" Type="http://schemas.openxmlformats.org/officeDocument/2006/relationships/oleObject" Target="../embeddings/oleObject12.bin"/><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10.wmf"/><Relationship Id="rId15" Type="http://schemas.openxmlformats.org/officeDocument/2006/relationships/image" Target="../media/image14.wmf"/><Relationship Id="rId10" Type="http://schemas.openxmlformats.org/officeDocument/2006/relationships/oleObject" Target="../embeddings/oleObject9.bin"/><Relationship Id="rId19" Type="http://schemas.openxmlformats.org/officeDocument/2006/relationships/image" Target="../media/image16.wmf"/><Relationship Id="rId4" Type="http://schemas.openxmlformats.org/officeDocument/2006/relationships/oleObject" Target="../embeddings/oleObject7.bin"/><Relationship Id="rId9" Type="http://schemas.openxmlformats.org/officeDocument/2006/relationships/image" Target="../media/image1.emf"/><Relationship Id="rId1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2.png"/><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9.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png"/><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21.emf"/><Relationship Id="rId4" Type="http://schemas.openxmlformats.org/officeDocument/2006/relationships/package" Target="../embeddings/Microsoft_Visio_Drawing4.vsdx"/><Relationship Id="rId9" Type="http://schemas.openxmlformats.org/officeDocument/2006/relationships/image" Target="../media/image2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8.wmf"/><Relationship Id="rId3" Type="http://schemas.openxmlformats.org/officeDocument/2006/relationships/image" Target="../media/image2.png"/><Relationship Id="rId7" Type="http://schemas.openxmlformats.org/officeDocument/2006/relationships/image" Target="../media/image25.wmf"/><Relationship Id="rId12"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image" Target="../media/image27.wmf"/><Relationship Id="rId5" Type="http://schemas.openxmlformats.org/officeDocument/2006/relationships/image" Target="../media/image24.wmf"/><Relationship Id="rId15" Type="http://schemas.openxmlformats.org/officeDocument/2006/relationships/image" Target="../media/image29.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6.wmf"/><Relationship Id="rId1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8" name="Πίνακας 7">
            <a:extLst>
              <a:ext uri="{FF2B5EF4-FFF2-40B4-BE49-F238E27FC236}">
                <a16:creationId xmlns:a16="http://schemas.microsoft.com/office/drawing/2014/main" id="{8A876C12-8757-4F3A-8D05-1D54A5F0BC8A}"/>
              </a:ext>
            </a:extLst>
          </p:cNvPr>
          <p:cNvGraphicFramePr>
            <a:graphicFrameLocks noGrp="1"/>
          </p:cNvGraphicFramePr>
          <p:nvPr>
            <p:extLst>
              <p:ext uri="{D42A27DB-BD31-4B8C-83A1-F6EECF244321}">
                <p14:modId xmlns:p14="http://schemas.microsoft.com/office/powerpoint/2010/main" val="2989018495"/>
              </p:ext>
            </p:extLst>
          </p:nvPr>
        </p:nvGraphicFramePr>
        <p:xfrm>
          <a:off x="2492327" y="1564975"/>
          <a:ext cx="6340955" cy="840874"/>
        </p:xfrm>
        <a:graphic>
          <a:graphicData uri="http://schemas.openxmlformats.org/drawingml/2006/table">
            <a:tbl>
              <a:tblPr firstRow="1" bandRow="1">
                <a:tableStyleId>{5C22544A-7EE6-4342-B048-85BDC9FD1C3A}</a:tableStyleId>
              </a:tblPr>
              <a:tblGrid>
                <a:gridCol w="6340955">
                  <a:extLst>
                    <a:ext uri="{9D8B030D-6E8A-4147-A177-3AD203B41FA5}">
                      <a16:colId xmlns:a16="http://schemas.microsoft.com/office/drawing/2014/main" val="3911836955"/>
                    </a:ext>
                  </a:extLst>
                </a:gridCol>
              </a:tblGrid>
              <a:tr h="8408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400" b="1" i="1" kern="1200" dirty="0">
                          <a:solidFill>
                            <a:schemeClr val="lt1"/>
                          </a:solidFill>
                          <a:effectLst/>
                          <a:latin typeface="+mn-lt"/>
                          <a:ea typeface="+mn-ea"/>
                          <a:cs typeface="+mn-cs"/>
                        </a:rPr>
                        <a:t>Δύο κινήσεις, μόλις το φανάρι γίνει πράσινο</a:t>
                      </a:r>
                    </a:p>
                  </a:txBody>
                  <a:tcPr anchor="ctr"/>
                </a:tc>
                <a:extLst>
                  <a:ext uri="{0D108BD9-81ED-4DB2-BD59-A6C34878D82A}">
                    <a16:rowId xmlns:a16="http://schemas.microsoft.com/office/drawing/2014/main" val="2103343824"/>
                  </a:ext>
                </a:extLst>
              </a:tr>
            </a:tbl>
          </a:graphicData>
        </a:graphic>
      </p:graphicFrame>
      <p:graphicFrame>
        <p:nvGraphicFramePr>
          <p:cNvPr id="2" name="Αντικείμενο 1">
            <a:extLst>
              <a:ext uri="{FF2B5EF4-FFF2-40B4-BE49-F238E27FC236}">
                <a16:creationId xmlns:a16="http://schemas.microsoft.com/office/drawing/2014/main" id="{B2526B2A-EDEC-4E2F-8556-4C0D2F209C72}"/>
              </a:ext>
            </a:extLst>
          </p:cNvPr>
          <p:cNvGraphicFramePr>
            <a:graphicFrameLocks noChangeAspect="1"/>
          </p:cNvGraphicFramePr>
          <p:nvPr>
            <p:extLst>
              <p:ext uri="{D42A27DB-BD31-4B8C-83A1-F6EECF244321}">
                <p14:modId xmlns:p14="http://schemas.microsoft.com/office/powerpoint/2010/main" val="1694888850"/>
              </p:ext>
            </p:extLst>
          </p:nvPr>
        </p:nvGraphicFramePr>
        <p:xfrm>
          <a:off x="3912525" y="2837179"/>
          <a:ext cx="3897086" cy="3087841"/>
        </p:xfrm>
        <a:graphic>
          <a:graphicData uri="http://schemas.openxmlformats.org/presentationml/2006/ole">
            <mc:AlternateContent xmlns:mc="http://schemas.openxmlformats.org/markup-compatibility/2006">
              <mc:Choice xmlns:v="urn:schemas-microsoft-com:vml" Requires="v">
                <p:oleObj spid="_x0000_s1034" name="Visio" r:id="rId3" imgW="2529698" imgH="2003673" progId="Visio.Drawing.15">
                  <p:embed/>
                </p:oleObj>
              </mc:Choice>
              <mc:Fallback>
                <p:oleObj name="Visio" r:id="rId3" imgW="2529698" imgH="2003673" progId="Visio.Drawing.15">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2525" y="2837179"/>
                        <a:ext cx="3897086" cy="3087841"/>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Tree>
    <p:extLst>
      <p:ext uri="{BB962C8B-B14F-4D97-AF65-F5344CB8AC3E}">
        <p14:creationId xmlns:p14="http://schemas.microsoft.com/office/powerpoint/2010/main" val="422121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8" name="Αντικείμενο 7">
            <a:extLst>
              <a:ext uri="{FF2B5EF4-FFF2-40B4-BE49-F238E27FC236}">
                <a16:creationId xmlns:a16="http://schemas.microsoft.com/office/drawing/2014/main" id="{BE737491-D537-41D8-B056-C1D78029BDA2}"/>
              </a:ext>
            </a:extLst>
          </p:cNvPr>
          <p:cNvGraphicFramePr>
            <a:graphicFrameLocks noChangeAspect="1"/>
          </p:cNvGraphicFramePr>
          <p:nvPr>
            <p:extLst>
              <p:ext uri="{D42A27DB-BD31-4B8C-83A1-F6EECF244321}">
                <p14:modId xmlns:p14="http://schemas.microsoft.com/office/powerpoint/2010/main" val="4083061746"/>
              </p:ext>
            </p:extLst>
          </p:nvPr>
        </p:nvGraphicFramePr>
        <p:xfrm>
          <a:off x="8026400" y="477149"/>
          <a:ext cx="3352034" cy="2655971"/>
        </p:xfrm>
        <a:graphic>
          <a:graphicData uri="http://schemas.openxmlformats.org/presentationml/2006/ole">
            <mc:AlternateContent xmlns:mc="http://schemas.openxmlformats.org/markup-compatibility/2006">
              <mc:Choice xmlns:v="urn:schemas-microsoft-com:vml" Requires="v">
                <p:oleObj spid="_x0000_s3079" name="Visio" r:id="rId4" imgW="2529698" imgH="2003673" progId="Visio.Drawing.15">
                  <p:embed/>
                </p:oleObj>
              </mc:Choice>
              <mc:Fallback>
                <p:oleObj name="Visio" r:id="rId4" imgW="2529698" imgH="2003673" progId="Visio.Drawing.15">
                  <p:embed/>
                  <p:pic>
                    <p:nvPicPr>
                      <p:cNvPr id="2" name="Αντικείμενο 1">
                        <a:extLst>
                          <a:ext uri="{FF2B5EF4-FFF2-40B4-BE49-F238E27FC236}">
                            <a16:creationId xmlns:a16="http://schemas.microsoft.com/office/drawing/2014/main" id="{B2526B2A-EDEC-4E2F-8556-4C0D2F209C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6400" y="477149"/>
                        <a:ext cx="3352034" cy="2655971"/>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2" name="TextBox 1">
            <a:extLst>
              <a:ext uri="{FF2B5EF4-FFF2-40B4-BE49-F238E27FC236}">
                <a16:creationId xmlns:a16="http://schemas.microsoft.com/office/drawing/2014/main" id="{CFFAD030-FBCE-4987-95FA-19C2158C29AD}"/>
              </a:ext>
            </a:extLst>
          </p:cNvPr>
          <p:cNvSpPr txBox="1"/>
          <p:nvPr/>
        </p:nvSpPr>
        <p:spPr>
          <a:xfrm>
            <a:off x="1784412" y="457200"/>
            <a:ext cx="6081204" cy="2957861"/>
          </a:xfrm>
          <a:prstGeom prst="rect">
            <a:avLst/>
          </a:prstGeom>
          <a:noFill/>
        </p:spPr>
        <p:txBody>
          <a:bodyPr wrap="square" rtlCol="0">
            <a:spAutoFit/>
          </a:bodyPr>
          <a:lstStyle/>
          <a:p>
            <a:pPr>
              <a:lnSpc>
                <a:spcPct val="150000"/>
              </a:lnSpc>
            </a:pPr>
            <a:r>
              <a:rPr lang="el-GR" dirty="0"/>
              <a:t>Σε ευθύγραμμο δρόμο, μπροστά από ένα φανάρι, που έχει ανάψει το κόκκινο, έχει σταματήσει ένα αυτοκίνητο Α. Τη στιγμή t</a:t>
            </a:r>
            <a:r>
              <a:rPr lang="el-GR" baseline="-25000" dirty="0"/>
              <a:t>0</a:t>
            </a:r>
            <a:r>
              <a:rPr lang="el-GR" dirty="0"/>
              <a:t>=0, που ανοίγει το πράσινο, ο οδηγός του αυτοκινήτου Α, το θέτει σε κίνηση, ενώ ταυτόχρονα ένα δεύτερο αυτοκίνητο Β, το οποίο «έρχεται με ταχύτητα», περνάει δίπλα του. Στο διάγραμμα δίνονται οι ταχύτητες των δύο αυτοκινήτων σε συνάρτηση με το χρόνο.</a:t>
            </a:r>
          </a:p>
        </p:txBody>
      </p:sp>
      <p:sp>
        <p:nvSpPr>
          <p:cNvPr id="3" name="TextBox 2">
            <a:extLst>
              <a:ext uri="{FF2B5EF4-FFF2-40B4-BE49-F238E27FC236}">
                <a16:creationId xmlns:a16="http://schemas.microsoft.com/office/drawing/2014/main" id="{FDDF9123-EDFB-4B9D-B89B-D3708F55B01E}"/>
              </a:ext>
            </a:extLst>
          </p:cNvPr>
          <p:cNvSpPr txBox="1"/>
          <p:nvPr/>
        </p:nvSpPr>
        <p:spPr>
          <a:xfrm>
            <a:off x="1692676" y="3564878"/>
            <a:ext cx="9401452" cy="464871"/>
          </a:xfrm>
          <a:prstGeom prst="rect">
            <a:avLst/>
          </a:prstGeom>
          <a:noFill/>
        </p:spPr>
        <p:txBody>
          <a:bodyPr wrap="square" rtlCol="0">
            <a:spAutoFit/>
          </a:bodyPr>
          <a:lstStyle/>
          <a:p>
            <a:pPr>
              <a:lnSpc>
                <a:spcPct val="150000"/>
              </a:lnSpc>
            </a:pPr>
            <a:r>
              <a:rPr lang="el-GR" dirty="0"/>
              <a:t>i)  Να υπολογιστούν οι επιταχύνσεις των δύο αυτοκινήτων.</a:t>
            </a:r>
          </a:p>
        </p:txBody>
      </p:sp>
      <p:sp>
        <p:nvSpPr>
          <p:cNvPr id="9" name="TextBox 8">
            <a:extLst>
              <a:ext uri="{FF2B5EF4-FFF2-40B4-BE49-F238E27FC236}">
                <a16:creationId xmlns:a16="http://schemas.microsoft.com/office/drawing/2014/main" id="{3BEA534E-60A1-47CD-B8F2-84437CA4A48E}"/>
              </a:ext>
            </a:extLst>
          </p:cNvPr>
          <p:cNvSpPr txBox="1"/>
          <p:nvPr/>
        </p:nvSpPr>
        <p:spPr>
          <a:xfrm>
            <a:off x="1692676" y="4029749"/>
            <a:ext cx="9306757" cy="464871"/>
          </a:xfrm>
          <a:prstGeom prst="rect">
            <a:avLst/>
          </a:prstGeom>
          <a:noFill/>
        </p:spPr>
        <p:txBody>
          <a:bodyPr wrap="square" rtlCol="0">
            <a:spAutoFit/>
          </a:bodyPr>
          <a:lstStyle/>
          <a:p>
            <a:pPr>
              <a:lnSpc>
                <a:spcPct val="150000"/>
              </a:lnSpc>
            </a:pPr>
            <a:r>
              <a:rPr lang="el-GR" dirty="0" err="1"/>
              <a:t>ii</a:t>
            </a:r>
            <a:r>
              <a:rPr lang="el-GR" dirty="0"/>
              <a:t>) Να βρεθούν οι ταχύτητες των αυτοκινήτων τη χρονική στιγμή t</a:t>
            </a:r>
            <a:r>
              <a:rPr lang="el-GR" baseline="-25000" dirty="0"/>
              <a:t>1</a:t>
            </a:r>
            <a:r>
              <a:rPr lang="el-GR" dirty="0"/>
              <a:t>=3,2s.</a:t>
            </a:r>
          </a:p>
        </p:txBody>
      </p:sp>
      <p:sp>
        <p:nvSpPr>
          <p:cNvPr id="10" name="TextBox 9">
            <a:extLst>
              <a:ext uri="{FF2B5EF4-FFF2-40B4-BE49-F238E27FC236}">
                <a16:creationId xmlns:a16="http://schemas.microsoft.com/office/drawing/2014/main" id="{458161FD-1BB0-4796-9404-C1201F625222}"/>
              </a:ext>
            </a:extLst>
          </p:cNvPr>
          <p:cNvSpPr txBox="1"/>
          <p:nvPr/>
        </p:nvSpPr>
        <p:spPr>
          <a:xfrm>
            <a:off x="1973802" y="4617313"/>
            <a:ext cx="9401452" cy="1295868"/>
          </a:xfrm>
          <a:prstGeom prst="rect">
            <a:avLst/>
          </a:prstGeom>
          <a:noFill/>
        </p:spPr>
        <p:txBody>
          <a:bodyPr wrap="square" rtlCol="0">
            <a:spAutoFit/>
          </a:bodyPr>
          <a:lstStyle/>
          <a:p>
            <a:pPr>
              <a:lnSpc>
                <a:spcPct val="150000"/>
              </a:lnSpc>
            </a:pPr>
            <a:r>
              <a:rPr lang="el-GR" dirty="0"/>
              <a:t>Ποια χρονική στιγμή t</a:t>
            </a:r>
            <a:r>
              <a:rPr lang="el-GR" baseline="-25000" dirty="0"/>
              <a:t>2</a:t>
            </a:r>
            <a:r>
              <a:rPr lang="el-GR" dirty="0"/>
              <a:t> θα σταματήσει το Β αυτοκίνητο (θα μηδενιστεί η ταχύτητά του και θα παραμείνει ακίνητο), αν δεν αλλάξουν κίνηση τα δύο αυτοκίνητα, και πόσο θα απέχουν μεταξύ τους τη στιγμή αυτή;</a:t>
            </a:r>
          </a:p>
        </p:txBody>
      </p:sp>
      <p:sp>
        <p:nvSpPr>
          <p:cNvPr id="11" name="TextBox 10">
            <a:extLst>
              <a:ext uri="{FF2B5EF4-FFF2-40B4-BE49-F238E27FC236}">
                <a16:creationId xmlns:a16="http://schemas.microsoft.com/office/drawing/2014/main" id="{91C04C52-9254-4912-82BA-017A7A348775}"/>
              </a:ext>
            </a:extLst>
          </p:cNvPr>
          <p:cNvSpPr txBox="1"/>
          <p:nvPr/>
        </p:nvSpPr>
        <p:spPr>
          <a:xfrm>
            <a:off x="1692676" y="4617313"/>
            <a:ext cx="420209" cy="464871"/>
          </a:xfrm>
          <a:prstGeom prst="rect">
            <a:avLst/>
          </a:prstGeom>
          <a:noFill/>
        </p:spPr>
        <p:txBody>
          <a:bodyPr wrap="square" rtlCol="0">
            <a:spAutoFit/>
          </a:bodyPr>
          <a:lstStyle/>
          <a:p>
            <a:pPr>
              <a:lnSpc>
                <a:spcPct val="150000"/>
              </a:lnSpc>
            </a:pPr>
            <a:r>
              <a:rPr lang="el-GR" dirty="0"/>
              <a:t>i</a:t>
            </a:r>
            <a:r>
              <a:rPr lang="en-US" dirty="0" err="1"/>
              <a:t>i</a:t>
            </a:r>
            <a:r>
              <a:rPr lang="el-GR" dirty="0"/>
              <a:t>i)</a:t>
            </a:r>
          </a:p>
        </p:txBody>
      </p:sp>
    </p:spTree>
    <p:extLst>
      <p:ext uri="{BB962C8B-B14F-4D97-AF65-F5344CB8AC3E}">
        <p14:creationId xmlns:p14="http://schemas.microsoft.com/office/powerpoint/2010/main" val="42494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2">
            <a:extLst>
              <a:ext uri="{FF2B5EF4-FFF2-40B4-BE49-F238E27FC236}">
                <a16:creationId xmlns:a16="http://schemas.microsoft.com/office/drawing/2014/main" id="{130A2DD3-A731-41B6-A063-D781BA2CF612}"/>
              </a:ext>
            </a:extLst>
          </p:cNvPr>
          <p:cNvSpPr>
            <a:spLocks noChangeArrowheads="1"/>
          </p:cNvSpPr>
          <p:nvPr/>
        </p:nvSpPr>
        <p:spPr bwMode="auto">
          <a:xfrm>
            <a:off x="4279036" y="52475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 name="TextBox 1">
            <a:extLst>
              <a:ext uri="{FF2B5EF4-FFF2-40B4-BE49-F238E27FC236}">
                <a16:creationId xmlns:a16="http://schemas.microsoft.com/office/drawing/2014/main" id="{D51D222F-3AAE-489E-8209-A5AA3FABA76E}"/>
              </a:ext>
            </a:extLst>
          </p:cNvPr>
          <p:cNvSpPr txBox="1"/>
          <p:nvPr/>
        </p:nvSpPr>
        <p:spPr>
          <a:xfrm>
            <a:off x="2237173" y="346229"/>
            <a:ext cx="1464815" cy="369332"/>
          </a:xfrm>
          <a:prstGeom prst="rect">
            <a:avLst/>
          </a:prstGeom>
          <a:noFill/>
        </p:spPr>
        <p:txBody>
          <a:bodyPr wrap="square" rtlCol="0">
            <a:spAutoFit/>
          </a:bodyPr>
          <a:lstStyle/>
          <a:p>
            <a:r>
              <a:rPr lang="el-GR" b="1" i="1" dirty="0">
                <a:solidFill>
                  <a:srgbClr val="0070C0"/>
                </a:solidFill>
              </a:rPr>
              <a:t>Απάντηση:</a:t>
            </a:r>
            <a:r>
              <a:rPr lang="el-GR" dirty="0">
                <a:solidFill>
                  <a:srgbClr val="0070C0"/>
                </a:solidFill>
              </a:rPr>
              <a:t> </a:t>
            </a:r>
          </a:p>
        </p:txBody>
      </p:sp>
      <p:graphicFrame>
        <p:nvGraphicFramePr>
          <p:cNvPr id="3" name="Αντικείμενο 2">
            <a:extLst>
              <a:ext uri="{FF2B5EF4-FFF2-40B4-BE49-F238E27FC236}">
                <a16:creationId xmlns:a16="http://schemas.microsoft.com/office/drawing/2014/main" id="{4BD2FCB0-42AB-49D2-BA02-F840090DD346}"/>
              </a:ext>
            </a:extLst>
          </p:cNvPr>
          <p:cNvGraphicFramePr>
            <a:graphicFrameLocks noChangeAspect="1"/>
          </p:cNvGraphicFramePr>
          <p:nvPr>
            <p:extLst>
              <p:ext uri="{D42A27DB-BD31-4B8C-83A1-F6EECF244321}">
                <p14:modId xmlns:p14="http://schemas.microsoft.com/office/powerpoint/2010/main" val="3594455848"/>
              </p:ext>
            </p:extLst>
          </p:nvPr>
        </p:nvGraphicFramePr>
        <p:xfrm>
          <a:off x="8410410" y="530895"/>
          <a:ext cx="2906432" cy="2301077"/>
        </p:xfrm>
        <a:graphic>
          <a:graphicData uri="http://schemas.openxmlformats.org/presentationml/2006/ole">
            <mc:AlternateContent xmlns:mc="http://schemas.openxmlformats.org/markup-compatibility/2006">
              <mc:Choice xmlns:v="urn:schemas-microsoft-com:vml" Requires="v">
                <p:oleObj spid="_x0000_s2097" name="Visio" r:id="rId4" imgW="2529698" imgH="2003673" progId="Visio.Drawing.15">
                  <p:embed/>
                </p:oleObj>
              </mc:Choice>
              <mc:Fallback>
                <p:oleObj name="Visio" r:id="rId4" imgW="2529698" imgH="2003673" progId="Visio.Drawing.1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10410" y="530895"/>
                        <a:ext cx="2906432" cy="2301077"/>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8" name="TextBox 7">
            <a:extLst>
              <a:ext uri="{FF2B5EF4-FFF2-40B4-BE49-F238E27FC236}">
                <a16:creationId xmlns:a16="http://schemas.microsoft.com/office/drawing/2014/main" id="{B06F1842-F645-48EF-88B5-A5F515470142}"/>
              </a:ext>
            </a:extLst>
          </p:cNvPr>
          <p:cNvSpPr txBox="1"/>
          <p:nvPr/>
        </p:nvSpPr>
        <p:spPr>
          <a:xfrm>
            <a:off x="1882065" y="900605"/>
            <a:ext cx="6436311" cy="369332"/>
          </a:xfrm>
          <a:prstGeom prst="rect">
            <a:avLst/>
          </a:prstGeom>
          <a:noFill/>
        </p:spPr>
        <p:txBody>
          <a:bodyPr wrap="square" rtlCol="0">
            <a:spAutoFit/>
          </a:bodyPr>
          <a:lstStyle/>
          <a:p>
            <a:r>
              <a:rPr lang="el-GR" dirty="0"/>
              <a:t>Στο διάγραμμα υ-t, η κλίση μας δίνει την επιτάχυνση του κινητού. </a:t>
            </a:r>
          </a:p>
        </p:txBody>
      </p:sp>
      <p:sp>
        <p:nvSpPr>
          <p:cNvPr id="9" name="TextBox 8">
            <a:extLst>
              <a:ext uri="{FF2B5EF4-FFF2-40B4-BE49-F238E27FC236}">
                <a16:creationId xmlns:a16="http://schemas.microsoft.com/office/drawing/2014/main" id="{F5E31AC2-93A4-4B38-B0E0-C13C7B8AB080}"/>
              </a:ext>
            </a:extLst>
          </p:cNvPr>
          <p:cNvSpPr txBox="1"/>
          <p:nvPr/>
        </p:nvSpPr>
        <p:spPr>
          <a:xfrm>
            <a:off x="1695634" y="888197"/>
            <a:ext cx="372862" cy="369332"/>
          </a:xfrm>
          <a:prstGeom prst="rect">
            <a:avLst/>
          </a:prstGeom>
          <a:noFill/>
        </p:spPr>
        <p:txBody>
          <a:bodyPr wrap="square" rtlCol="0">
            <a:spAutoFit/>
          </a:bodyPr>
          <a:lstStyle/>
          <a:p>
            <a:r>
              <a:rPr lang="en-US" dirty="0" err="1"/>
              <a:t>i</a:t>
            </a:r>
            <a:r>
              <a:rPr lang="en-US" dirty="0"/>
              <a:t>)</a:t>
            </a:r>
            <a:endParaRPr lang="el-GR" dirty="0"/>
          </a:p>
        </p:txBody>
      </p:sp>
      <p:sp>
        <p:nvSpPr>
          <p:cNvPr id="10" name="Rectangle 4">
            <a:extLst>
              <a:ext uri="{FF2B5EF4-FFF2-40B4-BE49-F238E27FC236}">
                <a16:creationId xmlns:a16="http://schemas.microsoft.com/office/drawing/2014/main" id="{ADAB5DFF-DC9A-45F7-9066-4E189C7EFA28}"/>
              </a:ext>
            </a:extLst>
          </p:cNvPr>
          <p:cNvSpPr>
            <a:spLocks noChangeArrowheads="1"/>
          </p:cNvSpPr>
          <p:nvPr/>
        </p:nvSpPr>
        <p:spPr bwMode="auto">
          <a:xfrm>
            <a:off x="1882065" y="18884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1" name="Αντικείμενο 10">
            <a:extLst>
              <a:ext uri="{FF2B5EF4-FFF2-40B4-BE49-F238E27FC236}">
                <a16:creationId xmlns:a16="http://schemas.microsoft.com/office/drawing/2014/main" id="{A7F949B8-C47B-448A-94F4-96390FB8D727}"/>
              </a:ext>
            </a:extLst>
          </p:cNvPr>
          <p:cNvGraphicFramePr>
            <a:graphicFrameLocks noChangeAspect="1"/>
          </p:cNvGraphicFramePr>
          <p:nvPr>
            <p:extLst>
              <p:ext uri="{D42A27DB-BD31-4B8C-83A1-F6EECF244321}">
                <p14:modId xmlns:p14="http://schemas.microsoft.com/office/powerpoint/2010/main" val="3678776727"/>
              </p:ext>
            </p:extLst>
          </p:nvPr>
        </p:nvGraphicFramePr>
        <p:xfrm>
          <a:off x="2007141" y="1878829"/>
          <a:ext cx="1822450" cy="746125"/>
        </p:xfrm>
        <a:graphic>
          <a:graphicData uri="http://schemas.openxmlformats.org/presentationml/2006/ole">
            <mc:AlternateContent xmlns:mc="http://schemas.openxmlformats.org/markup-compatibility/2006">
              <mc:Choice xmlns:v="urn:schemas-microsoft-com:vml" Requires="v">
                <p:oleObj spid="_x0000_s2098" name="Equation" r:id="rId6" imgW="965160" imgH="393480" progId="Equation.DSMT4">
                  <p:embed/>
                </p:oleObj>
              </mc:Choice>
              <mc:Fallback>
                <p:oleObj name="Equation" r:id="rId6" imgW="965160" imgH="393480" progId="Equation.DSMT4">
                  <p:embed/>
                  <p:pic>
                    <p:nvPicPr>
                      <p:cNvPr id="0" name="Object 3"/>
                      <p:cNvPicPr>
                        <a:picLocks noChangeAspect="1" noChangeArrowheads="1"/>
                      </p:cNvPicPr>
                      <p:nvPr/>
                    </p:nvPicPr>
                    <p:blipFill>
                      <a:blip r:embed="rId7"/>
                      <a:srcRect/>
                      <a:stretch>
                        <a:fillRect/>
                      </a:stretch>
                    </p:blipFill>
                    <p:spPr bwMode="auto">
                      <a:xfrm>
                        <a:off x="2007141" y="1878829"/>
                        <a:ext cx="1822450" cy="746125"/>
                      </a:xfrm>
                      <a:prstGeom prst="rect">
                        <a:avLst/>
                      </a:prstGeom>
                      <a:noFill/>
                    </p:spPr>
                  </p:pic>
                </p:oleObj>
              </mc:Fallback>
            </mc:AlternateContent>
          </a:graphicData>
        </a:graphic>
      </p:graphicFrame>
      <p:graphicFrame>
        <p:nvGraphicFramePr>
          <p:cNvPr id="14" name="Αντικείμενο 13">
            <a:extLst>
              <a:ext uri="{FF2B5EF4-FFF2-40B4-BE49-F238E27FC236}">
                <a16:creationId xmlns:a16="http://schemas.microsoft.com/office/drawing/2014/main" id="{86E9F6D4-BC64-47F3-9B57-7B78044DE281}"/>
              </a:ext>
            </a:extLst>
          </p:cNvPr>
          <p:cNvGraphicFramePr>
            <a:graphicFrameLocks noChangeAspect="1"/>
          </p:cNvGraphicFramePr>
          <p:nvPr>
            <p:extLst>
              <p:ext uri="{D42A27DB-BD31-4B8C-83A1-F6EECF244321}">
                <p14:modId xmlns:p14="http://schemas.microsoft.com/office/powerpoint/2010/main" val="4290613497"/>
              </p:ext>
            </p:extLst>
          </p:nvPr>
        </p:nvGraphicFramePr>
        <p:xfrm>
          <a:off x="3829591" y="1872265"/>
          <a:ext cx="1606550" cy="746125"/>
        </p:xfrm>
        <a:graphic>
          <a:graphicData uri="http://schemas.openxmlformats.org/presentationml/2006/ole">
            <mc:AlternateContent xmlns:mc="http://schemas.openxmlformats.org/markup-compatibility/2006">
              <mc:Choice xmlns:v="urn:schemas-microsoft-com:vml" Requires="v">
                <p:oleObj spid="_x0000_s2099" name="Equation" r:id="rId8" imgW="850680" imgH="393480" progId="Equation.DSMT4">
                  <p:embed/>
                </p:oleObj>
              </mc:Choice>
              <mc:Fallback>
                <p:oleObj name="Equation" r:id="rId8" imgW="850680" imgH="393480" progId="Equation.DSMT4">
                  <p:embed/>
                  <p:pic>
                    <p:nvPicPr>
                      <p:cNvPr id="11" name="Αντικείμενο 10">
                        <a:extLst>
                          <a:ext uri="{FF2B5EF4-FFF2-40B4-BE49-F238E27FC236}">
                            <a16:creationId xmlns:a16="http://schemas.microsoft.com/office/drawing/2014/main" id="{A7F949B8-C47B-448A-94F4-96390FB8D727}"/>
                          </a:ext>
                        </a:extLst>
                      </p:cNvPr>
                      <p:cNvPicPr>
                        <a:picLocks noChangeAspect="1" noChangeArrowheads="1"/>
                      </p:cNvPicPr>
                      <p:nvPr/>
                    </p:nvPicPr>
                    <p:blipFill>
                      <a:blip r:embed="rId9"/>
                      <a:srcRect/>
                      <a:stretch>
                        <a:fillRect/>
                      </a:stretch>
                    </p:blipFill>
                    <p:spPr bwMode="auto">
                      <a:xfrm>
                        <a:off x="3829591" y="1872265"/>
                        <a:ext cx="1606550" cy="746125"/>
                      </a:xfrm>
                      <a:prstGeom prst="rect">
                        <a:avLst/>
                      </a:prstGeom>
                      <a:noFill/>
                    </p:spPr>
                  </p:pic>
                </p:oleObj>
              </mc:Fallback>
            </mc:AlternateContent>
          </a:graphicData>
        </a:graphic>
      </p:graphicFrame>
      <p:graphicFrame>
        <p:nvGraphicFramePr>
          <p:cNvPr id="15" name="Αντικείμενο 14">
            <a:extLst>
              <a:ext uri="{FF2B5EF4-FFF2-40B4-BE49-F238E27FC236}">
                <a16:creationId xmlns:a16="http://schemas.microsoft.com/office/drawing/2014/main" id="{C9D29EA7-D15C-476B-9044-8D6A3EEB8CBD}"/>
              </a:ext>
            </a:extLst>
          </p:cNvPr>
          <p:cNvGraphicFramePr>
            <a:graphicFrameLocks noChangeAspect="1"/>
          </p:cNvGraphicFramePr>
          <p:nvPr>
            <p:extLst>
              <p:ext uri="{D42A27DB-BD31-4B8C-83A1-F6EECF244321}">
                <p14:modId xmlns:p14="http://schemas.microsoft.com/office/powerpoint/2010/main" val="931538207"/>
              </p:ext>
            </p:extLst>
          </p:nvPr>
        </p:nvGraphicFramePr>
        <p:xfrm>
          <a:off x="5730448" y="3546984"/>
          <a:ext cx="1366838" cy="409575"/>
        </p:xfrm>
        <a:graphic>
          <a:graphicData uri="http://schemas.openxmlformats.org/presentationml/2006/ole">
            <mc:AlternateContent xmlns:mc="http://schemas.openxmlformats.org/markup-compatibility/2006">
              <mc:Choice xmlns:v="urn:schemas-microsoft-com:vml" Requires="v">
                <p:oleObj spid="_x0000_s2100" name="Equation" r:id="rId10" imgW="723600" imgH="215640" progId="Equation.DSMT4">
                  <p:embed/>
                </p:oleObj>
              </mc:Choice>
              <mc:Fallback>
                <p:oleObj name="Equation" r:id="rId10" imgW="723600" imgH="215640" progId="Equation.DSMT4">
                  <p:embed/>
                  <p:pic>
                    <p:nvPicPr>
                      <p:cNvPr id="14" name="Αντικείμενο 13">
                        <a:extLst>
                          <a:ext uri="{FF2B5EF4-FFF2-40B4-BE49-F238E27FC236}">
                            <a16:creationId xmlns:a16="http://schemas.microsoft.com/office/drawing/2014/main" id="{86E9F6D4-BC64-47F3-9B57-7B78044DE281}"/>
                          </a:ext>
                        </a:extLst>
                      </p:cNvPr>
                      <p:cNvPicPr>
                        <a:picLocks noChangeAspect="1" noChangeArrowheads="1"/>
                      </p:cNvPicPr>
                      <p:nvPr/>
                    </p:nvPicPr>
                    <p:blipFill>
                      <a:blip r:embed="rId11"/>
                      <a:srcRect/>
                      <a:stretch>
                        <a:fillRect/>
                      </a:stretch>
                    </p:blipFill>
                    <p:spPr bwMode="auto">
                      <a:xfrm>
                        <a:off x="5730448" y="3546984"/>
                        <a:ext cx="1366838" cy="409575"/>
                      </a:xfrm>
                      <a:prstGeom prst="rect">
                        <a:avLst/>
                      </a:prstGeom>
                      <a:noFill/>
                    </p:spPr>
                  </p:pic>
                </p:oleObj>
              </mc:Fallback>
            </mc:AlternateContent>
          </a:graphicData>
        </a:graphic>
      </p:graphicFrame>
      <p:graphicFrame>
        <p:nvGraphicFramePr>
          <p:cNvPr id="16" name="Αντικείμενο 15">
            <a:extLst>
              <a:ext uri="{FF2B5EF4-FFF2-40B4-BE49-F238E27FC236}">
                <a16:creationId xmlns:a16="http://schemas.microsoft.com/office/drawing/2014/main" id="{75E319AD-9F11-4E0A-AD81-FF4F4AF63FDF}"/>
              </a:ext>
            </a:extLst>
          </p:cNvPr>
          <p:cNvGraphicFramePr>
            <a:graphicFrameLocks noChangeAspect="1"/>
          </p:cNvGraphicFramePr>
          <p:nvPr>
            <p:extLst>
              <p:ext uri="{D42A27DB-BD31-4B8C-83A1-F6EECF244321}">
                <p14:modId xmlns:p14="http://schemas.microsoft.com/office/powerpoint/2010/main" val="2847805032"/>
              </p:ext>
            </p:extLst>
          </p:nvPr>
        </p:nvGraphicFramePr>
        <p:xfrm>
          <a:off x="5485000" y="2019175"/>
          <a:ext cx="1438275" cy="433388"/>
        </p:xfrm>
        <a:graphic>
          <a:graphicData uri="http://schemas.openxmlformats.org/presentationml/2006/ole">
            <mc:AlternateContent xmlns:mc="http://schemas.openxmlformats.org/markup-compatibility/2006">
              <mc:Choice xmlns:v="urn:schemas-microsoft-com:vml" Requires="v">
                <p:oleObj spid="_x0000_s2101" name="Equation" r:id="rId12" imgW="761760" imgH="228600" progId="Equation.DSMT4">
                  <p:embed/>
                </p:oleObj>
              </mc:Choice>
              <mc:Fallback>
                <p:oleObj name="Equation" r:id="rId12" imgW="761760" imgH="228600" progId="Equation.DSMT4">
                  <p:embed/>
                  <p:pic>
                    <p:nvPicPr>
                      <p:cNvPr id="15" name="Αντικείμενο 14">
                        <a:extLst>
                          <a:ext uri="{FF2B5EF4-FFF2-40B4-BE49-F238E27FC236}">
                            <a16:creationId xmlns:a16="http://schemas.microsoft.com/office/drawing/2014/main" id="{C9D29EA7-D15C-476B-9044-8D6A3EEB8CBD}"/>
                          </a:ext>
                        </a:extLst>
                      </p:cNvPr>
                      <p:cNvPicPr>
                        <a:picLocks noChangeAspect="1" noChangeArrowheads="1"/>
                      </p:cNvPicPr>
                      <p:nvPr/>
                    </p:nvPicPr>
                    <p:blipFill>
                      <a:blip r:embed="rId13"/>
                      <a:srcRect/>
                      <a:stretch>
                        <a:fillRect/>
                      </a:stretch>
                    </p:blipFill>
                    <p:spPr bwMode="auto">
                      <a:xfrm>
                        <a:off x="5485000" y="2019175"/>
                        <a:ext cx="1438275" cy="433388"/>
                      </a:xfrm>
                      <a:prstGeom prst="rect">
                        <a:avLst/>
                      </a:prstGeom>
                      <a:noFill/>
                    </p:spPr>
                  </p:pic>
                </p:oleObj>
              </mc:Fallback>
            </mc:AlternateContent>
          </a:graphicData>
        </a:graphic>
      </p:graphicFrame>
      <p:graphicFrame>
        <p:nvGraphicFramePr>
          <p:cNvPr id="17" name="Αντικείμενο 16">
            <a:extLst>
              <a:ext uri="{FF2B5EF4-FFF2-40B4-BE49-F238E27FC236}">
                <a16:creationId xmlns:a16="http://schemas.microsoft.com/office/drawing/2014/main" id="{F4903A5C-8C52-4185-B679-A711933DAE89}"/>
              </a:ext>
            </a:extLst>
          </p:cNvPr>
          <p:cNvGraphicFramePr>
            <a:graphicFrameLocks noChangeAspect="1"/>
          </p:cNvGraphicFramePr>
          <p:nvPr>
            <p:extLst>
              <p:ext uri="{D42A27DB-BD31-4B8C-83A1-F6EECF244321}">
                <p14:modId xmlns:p14="http://schemas.microsoft.com/office/powerpoint/2010/main" val="1037005855"/>
              </p:ext>
            </p:extLst>
          </p:nvPr>
        </p:nvGraphicFramePr>
        <p:xfrm>
          <a:off x="2007141" y="3452998"/>
          <a:ext cx="1870075" cy="746125"/>
        </p:xfrm>
        <a:graphic>
          <a:graphicData uri="http://schemas.openxmlformats.org/presentationml/2006/ole">
            <mc:AlternateContent xmlns:mc="http://schemas.openxmlformats.org/markup-compatibility/2006">
              <mc:Choice xmlns:v="urn:schemas-microsoft-com:vml" Requires="v">
                <p:oleObj spid="_x0000_s2102" name="Equation" r:id="rId14" imgW="990360" imgH="393480" progId="Equation.DSMT4">
                  <p:embed/>
                </p:oleObj>
              </mc:Choice>
              <mc:Fallback>
                <p:oleObj name="Equation" r:id="rId14" imgW="990360" imgH="393480" progId="Equation.DSMT4">
                  <p:embed/>
                  <p:pic>
                    <p:nvPicPr>
                      <p:cNvPr id="15" name="Αντικείμενο 14">
                        <a:extLst>
                          <a:ext uri="{FF2B5EF4-FFF2-40B4-BE49-F238E27FC236}">
                            <a16:creationId xmlns:a16="http://schemas.microsoft.com/office/drawing/2014/main" id="{C9D29EA7-D15C-476B-9044-8D6A3EEB8CBD}"/>
                          </a:ext>
                        </a:extLst>
                      </p:cNvPr>
                      <p:cNvPicPr>
                        <a:picLocks noChangeAspect="1" noChangeArrowheads="1"/>
                      </p:cNvPicPr>
                      <p:nvPr/>
                    </p:nvPicPr>
                    <p:blipFill>
                      <a:blip r:embed="rId15"/>
                      <a:srcRect/>
                      <a:stretch>
                        <a:fillRect/>
                      </a:stretch>
                    </p:blipFill>
                    <p:spPr bwMode="auto">
                      <a:xfrm>
                        <a:off x="2007141" y="3452998"/>
                        <a:ext cx="1870075" cy="746125"/>
                      </a:xfrm>
                      <a:prstGeom prst="rect">
                        <a:avLst/>
                      </a:prstGeom>
                      <a:noFill/>
                    </p:spPr>
                  </p:pic>
                </p:oleObj>
              </mc:Fallback>
            </mc:AlternateContent>
          </a:graphicData>
        </a:graphic>
      </p:graphicFrame>
      <p:graphicFrame>
        <p:nvGraphicFramePr>
          <p:cNvPr id="19" name="Αντικείμενο 18">
            <a:extLst>
              <a:ext uri="{FF2B5EF4-FFF2-40B4-BE49-F238E27FC236}">
                <a16:creationId xmlns:a16="http://schemas.microsoft.com/office/drawing/2014/main" id="{4C24330F-8B04-49D6-843D-C90CD177E2D4}"/>
              </a:ext>
            </a:extLst>
          </p:cNvPr>
          <p:cNvGraphicFramePr>
            <a:graphicFrameLocks noChangeAspect="1"/>
          </p:cNvGraphicFramePr>
          <p:nvPr>
            <p:extLst>
              <p:ext uri="{D42A27DB-BD31-4B8C-83A1-F6EECF244321}">
                <p14:modId xmlns:p14="http://schemas.microsoft.com/office/powerpoint/2010/main" val="3573703033"/>
              </p:ext>
            </p:extLst>
          </p:nvPr>
        </p:nvGraphicFramePr>
        <p:xfrm>
          <a:off x="3969250" y="3438796"/>
          <a:ext cx="1749425" cy="746125"/>
        </p:xfrm>
        <a:graphic>
          <a:graphicData uri="http://schemas.openxmlformats.org/presentationml/2006/ole">
            <mc:AlternateContent xmlns:mc="http://schemas.openxmlformats.org/markup-compatibility/2006">
              <mc:Choice xmlns:v="urn:schemas-microsoft-com:vml" Requires="v">
                <p:oleObj spid="_x0000_s2103" name="Equation" r:id="rId16" imgW="927000" imgH="393480" progId="Equation.DSMT4">
                  <p:embed/>
                </p:oleObj>
              </mc:Choice>
              <mc:Fallback>
                <p:oleObj name="Equation" r:id="rId16" imgW="927000" imgH="393480" progId="Equation.DSMT4">
                  <p:embed/>
                  <p:pic>
                    <p:nvPicPr>
                      <p:cNvPr id="15" name="Αντικείμενο 14">
                        <a:extLst>
                          <a:ext uri="{FF2B5EF4-FFF2-40B4-BE49-F238E27FC236}">
                            <a16:creationId xmlns:a16="http://schemas.microsoft.com/office/drawing/2014/main" id="{C9D29EA7-D15C-476B-9044-8D6A3EEB8CBD}"/>
                          </a:ext>
                        </a:extLst>
                      </p:cNvPr>
                      <p:cNvPicPr>
                        <a:picLocks noChangeAspect="1" noChangeArrowheads="1"/>
                      </p:cNvPicPr>
                      <p:nvPr/>
                    </p:nvPicPr>
                    <p:blipFill>
                      <a:blip r:embed="rId17"/>
                      <a:srcRect/>
                      <a:stretch>
                        <a:fillRect/>
                      </a:stretch>
                    </p:blipFill>
                    <p:spPr bwMode="auto">
                      <a:xfrm>
                        <a:off x="3969250" y="3438796"/>
                        <a:ext cx="1749425" cy="746125"/>
                      </a:xfrm>
                      <a:prstGeom prst="rect">
                        <a:avLst/>
                      </a:prstGeom>
                      <a:noFill/>
                    </p:spPr>
                  </p:pic>
                </p:oleObj>
              </mc:Fallback>
            </mc:AlternateContent>
          </a:graphicData>
        </a:graphic>
      </p:graphicFrame>
    </p:spTree>
    <p:extLst>
      <p:ext uri="{BB962C8B-B14F-4D97-AF65-F5344CB8AC3E}">
        <p14:creationId xmlns:p14="http://schemas.microsoft.com/office/powerpoint/2010/main" val="256816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1+#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0-#ppt_w/2"/>
                                          </p:val>
                                        </p:tav>
                                        <p:tav tm="100000">
                                          <p:val>
                                            <p:strVal val="#ppt_x"/>
                                          </p:val>
                                        </p:tav>
                                      </p:tavLst>
                                    </p:anim>
                                    <p:anim calcmode="lin" valueType="num">
                                      <p:cBhvr additive="base">
                                        <p:cTn id="4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1+#ppt_w/2"/>
                                          </p:val>
                                        </p:tav>
                                        <p:tav tm="100000">
                                          <p:val>
                                            <p:strVal val="#ppt_x"/>
                                          </p:val>
                                        </p:tav>
                                      </p:tavLst>
                                    </p:anim>
                                    <p:anim calcmode="lin" valueType="num">
                                      <p:cBhvr additive="base">
                                        <p:cTn id="5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2" name="TextBox 1">
            <a:extLst>
              <a:ext uri="{FF2B5EF4-FFF2-40B4-BE49-F238E27FC236}">
                <a16:creationId xmlns:a16="http://schemas.microsoft.com/office/drawing/2014/main" id="{87C1C70C-DE8F-474E-A908-89745B602A93}"/>
              </a:ext>
            </a:extLst>
          </p:cNvPr>
          <p:cNvSpPr txBox="1"/>
          <p:nvPr/>
        </p:nvSpPr>
        <p:spPr>
          <a:xfrm>
            <a:off x="1837678" y="457200"/>
            <a:ext cx="9454718" cy="880369"/>
          </a:xfrm>
          <a:prstGeom prst="rect">
            <a:avLst/>
          </a:prstGeom>
          <a:noFill/>
        </p:spPr>
        <p:txBody>
          <a:bodyPr wrap="square" rtlCol="0">
            <a:spAutoFit/>
          </a:bodyPr>
          <a:lstStyle/>
          <a:p>
            <a:pPr>
              <a:lnSpc>
                <a:spcPct val="150000"/>
              </a:lnSpc>
            </a:pPr>
            <a:r>
              <a:rPr lang="el-GR" dirty="0"/>
              <a:t>Αφού τα δυο αυτοκίνητα έχουν σταθερές επιταχύνσεις, εκτελούν ευθύγραμμες ομαλά μεταβαλλόμενες κινήσεις (επιταχυνόμενη το Α και επιβραδυνόμενη το Β), για τις οποίες ισχύει:</a:t>
            </a:r>
          </a:p>
        </p:txBody>
      </p:sp>
      <p:sp>
        <p:nvSpPr>
          <p:cNvPr id="3" name="TextBox 2">
            <a:extLst>
              <a:ext uri="{FF2B5EF4-FFF2-40B4-BE49-F238E27FC236}">
                <a16:creationId xmlns:a16="http://schemas.microsoft.com/office/drawing/2014/main" id="{C9539DDB-FB68-4627-A167-E96792BFB920}"/>
              </a:ext>
            </a:extLst>
          </p:cNvPr>
          <p:cNvSpPr txBox="1"/>
          <p:nvPr/>
        </p:nvSpPr>
        <p:spPr>
          <a:xfrm>
            <a:off x="1587831" y="547137"/>
            <a:ext cx="450788" cy="369332"/>
          </a:xfrm>
          <a:prstGeom prst="rect">
            <a:avLst/>
          </a:prstGeom>
          <a:noFill/>
        </p:spPr>
        <p:txBody>
          <a:bodyPr wrap="square" rtlCol="0">
            <a:spAutoFit/>
          </a:bodyPr>
          <a:lstStyle/>
          <a:p>
            <a:r>
              <a:rPr lang="en-US" dirty="0"/>
              <a:t>ii)</a:t>
            </a:r>
            <a:endParaRPr lang="el-GR" dirty="0"/>
          </a:p>
        </p:txBody>
      </p:sp>
      <p:sp>
        <p:nvSpPr>
          <p:cNvPr id="4" name="Rectangle 2">
            <a:extLst>
              <a:ext uri="{FF2B5EF4-FFF2-40B4-BE49-F238E27FC236}">
                <a16:creationId xmlns:a16="http://schemas.microsoft.com/office/drawing/2014/main" id="{AB2D5722-1F15-4C41-B960-688E0A7769DA}"/>
              </a:ext>
            </a:extLst>
          </p:cNvPr>
          <p:cNvSpPr>
            <a:spLocks noChangeArrowheads="1"/>
          </p:cNvSpPr>
          <p:nvPr/>
        </p:nvSpPr>
        <p:spPr bwMode="auto">
          <a:xfrm>
            <a:off x="4165600" y="28550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8" name="Αντικείμενο 7">
            <a:extLst>
              <a:ext uri="{FF2B5EF4-FFF2-40B4-BE49-F238E27FC236}">
                <a16:creationId xmlns:a16="http://schemas.microsoft.com/office/drawing/2014/main" id="{BB86CB38-A177-49EA-984A-F97B0C794103}"/>
              </a:ext>
            </a:extLst>
          </p:cNvPr>
          <p:cNvGraphicFramePr>
            <a:graphicFrameLocks noChangeAspect="1"/>
          </p:cNvGraphicFramePr>
          <p:nvPr>
            <p:extLst>
              <p:ext uri="{D42A27DB-BD31-4B8C-83A1-F6EECF244321}">
                <p14:modId xmlns:p14="http://schemas.microsoft.com/office/powerpoint/2010/main" val="331550919"/>
              </p:ext>
            </p:extLst>
          </p:nvPr>
        </p:nvGraphicFramePr>
        <p:xfrm>
          <a:off x="4873464" y="1727637"/>
          <a:ext cx="1777747" cy="573981"/>
        </p:xfrm>
        <a:graphic>
          <a:graphicData uri="http://schemas.openxmlformats.org/presentationml/2006/ole">
            <mc:AlternateContent xmlns:mc="http://schemas.openxmlformats.org/markup-compatibility/2006">
              <mc:Choice xmlns:v="urn:schemas-microsoft-com:vml" Requires="v">
                <p:oleObj spid="_x0000_s4146" name="Equation" r:id="rId4" imgW="711200" imgH="228600" progId="Equation.DSMT4">
                  <p:embed/>
                </p:oleObj>
              </mc:Choice>
              <mc:Fallback>
                <p:oleObj name="Equation" r:id="rId4" imgW="711200" imgH="2286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3464" y="1727637"/>
                        <a:ext cx="1777747" cy="573981"/>
                      </a:xfrm>
                      <a:prstGeom prst="rect">
                        <a:avLst/>
                      </a:prstGeom>
                      <a:solidFill>
                        <a:srgbClr val="FFFF00"/>
                      </a:solidFill>
                    </p:spPr>
                  </p:pic>
                </p:oleObj>
              </mc:Fallback>
            </mc:AlternateContent>
          </a:graphicData>
        </a:graphic>
      </p:graphicFrame>
      <p:sp>
        <p:nvSpPr>
          <p:cNvPr id="11" name="Βέλος: Δεξιό 10">
            <a:extLst>
              <a:ext uri="{FF2B5EF4-FFF2-40B4-BE49-F238E27FC236}">
                <a16:creationId xmlns:a16="http://schemas.microsoft.com/office/drawing/2014/main" id="{9FCEFF5F-BBA1-4E34-916B-68D93D3F3464}"/>
              </a:ext>
            </a:extLst>
          </p:cNvPr>
          <p:cNvSpPr/>
          <p:nvPr/>
        </p:nvSpPr>
        <p:spPr>
          <a:xfrm>
            <a:off x="1940307" y="1864798"/>
            <a:ext cx="624045" cy="294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graphicFrame>
        <p:nvGraphicFramePr>
          <p:cNvPr id="13" name="Αντικείμενο 12">
            <a:extLst>
              <a:ext uri="{FF2B5EF4-FFF2-40B4-BE49-F238E27FC236}">
                <a16:creationId xmlns:a16="http://schemas.microsoft.com/office/drawing/2014/main" id="{98B27985-04E2-4596-9547-49546AB2D196}"/>
              </a:ext>
            </a:extLst>
          </p:cNvPr>
          <p:cNvGraphicFramePr>
            <a:graphicFrameLocks noChangeAspect="1"/>
          </p:cNvGraphicFramePr>
          <p:nvPr>
            <p:extLst>
              <p:ext uri="{D42A27DB-BD31-4B8C-83A1-F6EECF244321}">
                <p14:modId xmlns:p14="http://schemas.microsoft.com/office/powerpoint/2010/main" val="903044879"/>
              </p:ext>
            </p:extLst>
          </p:nvPr>
        </p:nvGraphicFramePr>
        <p:xfrm>
          <a:off x="1837678" y="2849722"/>
          <a:ext cx="1927225" cy="517525"/>
        </p:xfrm>
        <a:graphic>
          <a:graphicData uri="http://schemas.openxmlformats.org/presentationml/2006/ole">
            <mc:AlternateContent xmlns:mc="http://schemas.openxmlformats.org/markup-compatibility/2006">
              <mc:Choice xmlns:v="urn:schemas-microsoft-com:vml" Requires="v">
                <p:oleObj spid="_x0000_s4147" name="Equation" r:id="rId6" imgW="850680" imgH="228600" progId="Equation.DSMT4">
                  <p:embed/>
                </p:oleObj>
              </mc:Choice>
              <mc:Fallback>
                <p:oleObj name="Equation" r:id="rId6" imgW="850680" imgH="228600" progId="Equation.DSMT4">
                  <p:embed/>
                  <p:pic>
                    <p:nvPicPr>
                      <p:cNvPr id="0" name="Object 3"/>
                      <p:cNvPicPr>
                        <a:picLocks noChangeAspect="1" noChangeArrowheads="1"/>
                      </p:cNvPicPr>
                      <p:nvPr/>
                    </p:nvPicPr>
                    <p:blipFill>
                      <a:blip r:embed="rId7"/>
                      <a:srcRect/>
                      <a:stretch>
                        <a:fillRect/>
                      </a:stretch>
                    </p:blipFill>
                    <p:spPr bwMode="auto">
                      <a:xfrm>
                        <a:off x="1837678" y="2849722"/>
                        <a:ext cx="1927225" cy="517525"/>
                      </a:xfrm>
                      <a:prstGeom prst="rect">
                        <a:avLst/>
                      </a:prstGeom>
                      <a:noFill/>
                    </p:spPr>
                  </p:pic>
                </p:oleObj>
              </mc:Fallback>
            </mc:AlternateContent>
          </a:graphicData>
        </a:graphic>
      </p:graphicFrame>
      <p:graphicFrame>
        <p:nvGraphicFramePr>
          <p:cNvPr id="16" name="Αντικείμενο 15">
            <a:extLst>
              <a:ext uri="{FF2B5EF4-FFF2-40B4-BE49-F238E27FC236}">
                <a16:creationId xmlns:a16="http://schemas.microsoft.com/office/drawing/2014/main" id="{6540EEDF-5684-4651-9595-B29D00DF75CC}"/>
              </a:ext>
            </a:extLst>
          </p:cNvPr>
          <p:cNvGraphicFramePr>
            <a:graphicFrameLocks noChangeAspect="1"/>
          </p:cNvGraphicFramePr>
          <p:nvPr>
            <p:extLst>
              <p:ext uri="{D42A27DB-BD31-4B8C-83A1-F6EECF244321}">
                <p14:modId xmlns:p14="http://schemas.microsoft.com/office/powerpoint/2010/main" val="2603648560"/>
              </p:ext>
            </p:extLst>
          </p:nvPr>
        </p:nvGraphicFramePr>
        <p:xfrm>
          <a:off x="8220722" y="1507778"/>
          <a:ext cx="3071674" cy="2433829"/>
        </p:xfrm>
        <a:graphic>
          <a:graphicData uri="http://schemas.openxmlformats.org/presentationml/2006/ole">
            <mc:AlternateContent xmlns:mc="http://schemas.openxmlformats.org/markup-compatibility/2006">
              <mc:Choice xmlns:v="urn:schemas-microsoft-com:vml" Requires="v">
                <p:oleObj spid="_x0000_s4148" name="Visio" r:id="rId8" imgW="2529698" imgH="2003673" progId="Visio.Drawing.15">
                  <p:embed/>
                </p:oleObj>
              </mc:Choice>
              <mc:Fallback>
                <p:oleObj name="Visio" r:id="rId8" imgW="2529698" imgH="2003673" progId="Visio.Drawing.15">
                  <p:embed/>
                  <p:pic>
                    <p:nvPicPr>
                      <p:cNvPr id="2" name="Αντικείμενο 1">
                        <a:extLst>
                          <a:ext uri="{FF2B5EF4-FFF2-40B4-BE49-F238E27FC236}">
                            <a16:creationId xmlns:a16="http://schemas.microsoft.com/office/drawing/2014/main" id="{B2526B2A-EDEC-4E2F-8556-4C0D2F209C7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20722" y="1507778"/>
                        <a:ext cx="3071674" cy="2433829"/>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graphicFrame>
        <p:nvGraphicFramePr>
          <p:cNvPr id="18" name="Αντικείμενο 17">
            <a:extLst>
              <a:ext uri="{FF2B5EF4-FFF2-40B4-BE49-F238E27FC236}">
                <a16:creationId xmlns:a16="http://schemas.microsoft.com/office/drawing/2014/main" id="{282AAE06-5CFE-4576-BA50-5BA096ECFD03}"/>
              </a:ext>
            </a:extLst>
          </p:cNvPr>
          <p:cNvGraphicFramePr>
            <a:graphicFrameLocks noChangeAspect="1"/>
          </p:cNvGraphicFramePr>
          <p:nvPr>
            <p:extLst>
              <p:ext uri="{D42A27DB-BD31-4B8C-83A1-F6EECF244321}">
                <p14:modId xmlns:p14="http://schemas.microsoft.com/office/powerpoint/2010/main" val="1442138385"/>
              </p:ext>
            </p:extLst>
          </p:nvPr>
        </p:nvGraphicFramePr>
        <p:xfrm>
          <a:off x="3764903" y="2949051"/>
          <a:ext cx="719138" cy="344487"/>
        </p:xfrm>
        <a:graphic>
          <a:graphicData uri="http://schemas.openxmlformats.org/presentationml/2006/ole">
            <mc:AlternateContent xmlns:mc="http://schemas.openxmlformats.org/markup-compatibility/2006">
              <mc:Choice xmlns:v="urn:schemas-microsoft-com:vml" Requires="v">
                <p:oleObj spid="_x0000_s4149" name="Equation" r:id="rId10" imgW="317160" imgH="152280" progId="Equation.DSMT4">
                  <p:embed/>
                </p:oleObj>
              </mc:Choice>
              <mc:Fallback>
                <p:oleObj name="Equation" r:id="rId10" imgW="317160" imgH="152280" progId="Equation.DSMT4">
                  <p:embed/>
                  <p:pic>
                    <p:nvPicPr>
                      <p:cNvPr id="17" name="Αντικείμενο 16">
                        <a:extLst>
                          <a:ext uri="{FF2B5EF4-FFF2-40B4-BE49-F238E27FC236}">
                            <a16:creationId xmlns:a16="http://schemas.microsoft.com/office/drawing/2014/main" id="{3F80F66D-FB26-4379-89A2-96607C81B835}"/>
                          </a:ext>
                        </a:extLst>
                      </p:cNvPr>
                      <p:cNvPicPr>
                        <a:picLocks noChangeAspect="1" noChangeArrowheads="1"/>
                      </p:cNvPicPr>
                      <p:nvPr/>
                    </p:nvPicPr>
                    <p:blipFill>
                      <a:blip r:embed="rId11"/>
                      <a:srcRect/>
                      <a:stretch>
                        <a:fillRect/>
                      </a:stretch>
                    </p:blipFill>
                    <p:spPr bwMode="auto">
                      <a:xfrm>
                        <a:off x="3764903" y="2949051"/>
                        <a:ext cx="719138" cy="344487"/>
                      </a:xfrm>
                      <a:prstGeom prst="rect">
                        <a:avLst/>
                      </a:prstGeom>
                      <a:noFill/>
                    </p:spPr>
                  </p:pic>
                </p:oleObj>
              </mc:Fallback>
            </mc:AlternateContent>
          </a:graphicData>
        </a:graphic>
      </p:graphicFrame>
      <p:graphicFrame>
        <p:nvGraphicFramePr>
          <p:cNvPr id="19" name="Αντικείμενο 18">
            <a:extLst>
              <a:ext uri="{FF2B5EF4-FFF2-40B4-BE49-F238E27FC236}">
                <a16:creationId xmlns:a16="http://schemas.microsoft.com/office/drawing/2014/main" id="{4C22F67F-AB48-4D92-A707-19B3FF5E1E49}"/>
              </a:ext>
            </a:extLst>
          </p:cNvPr>
          <p:cNvGraphicFramePr>
            <a:graphicFrameLocks noChangeAspect="1"/>
          </p:cNvGraphicFramePr>
          <p:nvPr>
            <p:extLst>
              <p:ext uri="{D42A27DB-BD31-4B8C-83A1-F6EECF244321}">
                <p14:modId xmlns:p14="http://schemas.microsoft.com/office/powerpoint/2010/main" val="3482532050"/>
              </p:ext>
            </p:extLst>
          </p:nvPr>
        </p:nvGraphicFramePr>
        <p:xfrm>
          <a:off x="4541044" y="2880470"/>
          <a:ext cx="3622675" cy="430212"/>
        </p:xfrm>
        <a:graphic>
          <a:graphicData uri="http://schemas.openxmlformats.org/presentationml/2006/ole">
            <mc:AlternateContent xmlns:mc="http://schemas.openxmlformats.org/markup-compatibility/2006">
              <mc:Choice xmlns:v="urn:schemas-microsoft-com:vml" Requires="v">
                <p:oleObj spid="_x0000_s4150" name="Equation" r:id="rId12" imgW="1600200" imgH="190440" progId="Equation.DSMT4">
                  <p:embed/>
                </p:oleObj>
              </mc:Choice>
              <mc:Fallback>
                <p:oleObj name="Equation" r:id="rId12" imgW="1600200" imgH="190440" progId="Equation.DSMT4">
                  <p:embed/>
                  <p:pic>
                    <p:nvPicPr>
                      <p:cNvPr id="17" name="Αντικείμενο 16">
                        <a:extLst>
                          <a:ext uri="{FF2B5EF4-FFF2-40B4-BE49-F238E27FC236}">
                            <a16:creationId xmlns:a16="http://schemas.microsoft.com/office/drawing/2014/main" id="{3F80F66D-FB26-4379-89A2-96607C81B835}"/>
                          </a:ext>
                        </a:extLst>
                      </p:cNvPr>
                      <p:cNvPicPr>
                        <a:picLocks noChangeAspect="1" noChangeArrowheads="1"/>
                      </p:cNvPicPr>
                      <p:nvPr/>
                    </p:nvPicPr>
                    <p:blipFill>
                      <a:blip r:embed="rId13"/>
                      <a:srcRect/>
                      <a:stretch>
                        <a:fillRect/>
                      </a:stretch>
                    </p:blipFill>
                    <p:spPr bwMode="auto">
                      <a:xfrm>
                        <a:off x="4541044" y="2880470"/>
                        <a:ext cx="3622675" cy="430212"/>
                      </a:xfrm>
                      <a:prstGeom prst="rect">
                        <a:avLst/>
                      </a:prstGeom>
                      <a:noFill/>
                    </p:spPr>
                  </p:pic>
                </p:oleObj>
              </mc:Fallback>
            </mc:AlternateContent>
          </a:graphicData>
        </a:graphic>
      </p:graphicFrame>
      <p:graphicFrame>
        <p:nvGraphicFramePr>
          <p:cNvPr id="20" name="Αντικείμενο 19">
            <a:extLst>
              <a:ext uri="{FF2B5EF4-FFF2-40B4-BE49-F238E27FC236}">
                <a16:creationId xmlns:a16="http://schemas.microsoft.com/office/drawing/2014/main" id="{E655EDA2-3148-46D2-AEB4-1FB9933EBC32}"/>
              </a:ext>
            </a:extLst>
          </p:cNvPr>
          <p:cNvGraphicFramePr>
            <a:graphicFrameLocks noChangeAspect="1"/>
          </p:cNvGraphicFramePr>
          <p:nvPr>
            <p:extLst>
              <p:ext uri="{D42A27DB-BD31-4B8C-83A1-F6EECF244321}">
                <p14:modId xmlns:p14="http://schemas.microsoft.com/office/powerpoint/2010/main" val="1647284011"/>
              </p:ext>
            </p:extLst>
          </p:nvPr>
        </p:nvGraphicFramePr>
        <p:xfrm>
          <a:off x="1747630" y="4309383"/>
          <a:ext cx="2012950" cy="517525"/>
        </p:xfrm>
        <a:graphic>
          <a:graphicData uri="http://schemas.openxmlformats.org/presentationml/2006/ole">
            <mc:AlternateContent xmlns:mc="http://schemas.openxmlformats.org/markup-compatibility/2006">
              <mc:Choice xmlns:v="urn:schemas-microsoft-com:vml" Requires="v">
                <p:oleObj spid="_x0000_s4151" name="Equation" r:id="rId14" imgW="888840" imgH="228600" progId="Equation.DSMT4">
                  <p:embed/>
                </p:oleObj>
              </mc:Choice>
              <mc:Fallback>
                <p:oleObj name="Equation" r:id="rId14" imgW="888840" imgH="228600" progId="Equation.DSMT4">
                  <p:embed/>
                  <p:pic>
                    <p:nvPicPr>
                      <p:cNvPr id="17" name="Αντικείμενο 16">
                        <a:extLst>
                          <a:ext uri="{FF2B5EF4-FFF2-40B4-BE49-F238E27FC236}">
                            <a16:creationId xmlns:a16="http://schemas.microsoft.com/office/drawing/2014/main" id="{3F80F66D-FB26-4379-89A2-96607C81B835}"/>
                          </a:ext>
                        </a:extLst>
                      </p:cNvPr>
                      <p:cNvPicPr>
                        <a:picLocks noChangeAspect="1" noChangeArrowheads="1"/>
                      </p:cNvPicPr>
                      <p:nvPr/>
                    </p:nvPicPr>
                    <p:blipFill>
                      <a:blip r:embed="rId15"/>
                      <a:srcRect/>
                      <a:stretch>
                        <a:fillRect/>
                      </a:stretch>
                    </p:blipFill>
                    <p:spPr bwMode="auto">
                      <a:xfrm>
                        <a:off x="1747630" y="4309383"/>
                        <a:ext cx="2012950" cy="517525"/>
                      </a:xfrm>
                      <a:prstGeom prst="rect">
                        <a:avLst/>
                      </a:prstGeom>
                      <a:noFill/>
                    </p:spPr>
                  </p:pic>
                </p:oleObj>
              </mc:Fallback>
            </mc:AlternateContent>
          </a:graphicData>
        </a:graphic>
      </p:graphicFrame>
      <p:graphicFrame>
        <p:nvGraphicFramePr>
          <p:cNvPr id="22" name="Αντικείμενο 21">
            <a:extLst>
              <a:ext uri="{FF2B5EF4-FFF2-40B4-BE49-F238E27FC236}">
                <a16:creationId xmlns:a16="http://schemas.microsoft.com/office/drawing/2014/main" id="{7D9FF14B-02C5-4D28-983C-F5760EFAAE61}"/>
              </a:ext>
            </a:extLst>
          </p:cNvPr>
          <p:cNvGraphicFramePr>
            <a:graphicFrameLocks noChangeAspect="1"/>
          </p:cNvGraphicFramePr>
          <p:nvPr>
            <p:extLst>
              <p:ext uri="{D42A27DB-BD31-4B8C-83A1-F6EECF244321}">
                <p14:modId xmlns:p14="http://schemas.microsoft.com/office/powerpoint/2010/main" val="3459783328"/>
              </p:ext>
            </p:extLst>
          </p:nvPr>
        </p:nvGraphicFramePr>
        <p:xfrm>
          <a:off x="3783306" y="4328700"/>
          <a:ext cx="3678237" cy="460375"/>
        </p:xfrm>
        <a:graphic>
          <a:graphicData uri="http://schemas.openxmlformats.org/presentationml/2006/ole">
            <mc:AlternateContent xmlns:mc="http://schemas.openxmlformats.org/markup-compatibility/2006">
              <mc:Choice xmlns:v="urn:schemas-microsoft-com:vml" Requires="v">
                <p:oleObj spid="_x0000_s4152" name="Equation" r:id="rId16" imgW="1625400" imgH="203040" progId="Equation.DSMT4">
                  <p:embed/>
                </p:oleObj>
              </mc:Choice>
              <mc:Fallback>
                <p:oleObj name="Equation" r:id="rId16" imgW="1625400" imgH="203040" progId="Equation.DSMT4">
                  <p:embed/>
                  <p:pic>
                    <p:nvPicPr>
                      <p:cNvPr id="21" name="Αντικείμενο 20">
                        <a:extLst>
                          <a:ext uri="{FF2B5EF4-FFF2-40B4-BE49-F238E27FC236}">
                            <a16:creationId xmlns:a16="http://schemas.microsoft.com/office/drawing/2014/main" id="{FC903A8E-9216-4614-8086-D2BEFB1BB244}"/>
                          </a:ext>
                        </a:extLst>
                      </p:cNvPr>
                      <p:cNvPicPr>
                        <a:picLocks noChangeAspect="1" noChangeArrowheads="1"/>
                      </p:cNvPicPr>
                      <p:nvPr/>
                    </p:nvPicPr>
                    <p:blipFill>
                      <a:blip r:embed="rId17"/>
                      <a:srcRect/>
                      <a:stretch>
                        <a:fillRect/>
                      </a:stretch>
                    </p:blipFill>
                    <p:spPr bwMode="auto">
                      <a:xfrm>
                        <a:off x="3783306" y="4328700"/>
                        <a:ext cx="3678237" cy="460375"/>
                      </a:xfrm>
                      <a:prstGeom prst="rect">
                        <a:avLst/>
                      </a:prstGeom>
                      <a:noFill/>
                    </p:spPr>
                  </p:pic>
                </p:oleObj>
              </mc:Fallback>
            </mc:AlternateContent>
          </a:graphicData>
        </a:graphic>
      </p:graphicFrame>
      <p:graphicFrame>
        <p:nvGraphicFramePr>
          <p:cNvPr id="23" name="Αντικείμενο 22">
            <a:extLst>
              <a:ext uri="{FF2B5EF4-FFF2-40B4-BE49-F238E27FC236}">
                <a16:creationId xmlns:a16="http://schemas.microsoft.com/office/drawing/2014/main" id="{C7290E1B-B2DE-4E50-9E21-2AD05A2EA80D}"/>
              </a:ext>
            </a:extLst>
          </p:cNvPr>
          <p:cNvGraphicFramePr>
            <a:graphicFrameLocks noChangeAspect="1"/>
          </p:cNvGraphicFramePr>
          <p:nvPr>
            <p:extLst>
              <p:ext uri="{D42A27DB-BD31-4B8C-83A1-F6EECF244321}">
                <p14:modId xmlns:p14="http://schemas.microsoft.com/office/powerpoint/2010/main" val="595695351"/>
              </p:ext>
            </p:extLst>
          </p:nvPr>
        </p:nvGraphicFramePr>
        <p:xfrm>
          <a:off x="7484269" y="4325622"/>
          <a:ext cx="1524000" cy="431800"/>
        </p:xfrm>
        <a:graphic>
          <a:graphicData uri="http://schemas.openxmlformats.org/presentationml/2006/ole">
            <mc:AlternateContent xmlns:mc="http://schemas.openxmlformats.org/markup-compatibility/2006">
              <mc:Choice xmlns:v="urn:schemas-microsoft-com:vml" Requires="v">
                <p:oleObj spid="_x0000_s4153" name="Equation" r:id="rId18" imgW="672840" imgH="190440" progId="Equation.DSMT4">
                  <p:embed/>
                </p:oleObj>
              </mc:Choice>
              <mc:Fallback>
                <p:oleObj name="Equation" r:id="rId18" imgW="672840" imgH="190440" progId="Equation.DSMT4">
                  <p:embed/>
                  <p:pic>
                    <p:nvPicPr>
                      <p:cNvPr id="22" name="Αντικείμενο 21">
                        <a:extLst>
                          <a:ext uri="{FF2B5EF4-FFF2-40B4-BE49-F238E27FC236}">
                            <a16:creationId xmlns:a16="http://schemas.microsoft.com/office/drawing/2014/main" id="{7D9FF14B-02C5-4D28-983C-F5760EFAAE61}"/>
                          </a:ext>
                        </a:extLst>
                      </p:cNvPr>
                      <p:cNvPicPr>
                        <a:picLocks noChangeAspect="1" noChangeArrowheads="1"/>
                      </p:cNvPicPr>
                      <p:nvPr/>
                    </p:nvPicPr>
                    <p:blipFill>
                      <a:blip r:embed="rId19"/>
                      <a:srcRect/>
                      <a:stretch>
                        <a:fillRect/>
                      </a:stretch>
                    </p:blipFill>
                    <p:spPr bwMode="auto">
                      <a:xfrm>
                        <a:off x="7484269" y="4325622"/>
                        <a:ext cx="1524000" cy="431800"/>
                      </a:xfrm>
                      <a:prstGeom prst="rect">
                        <a:avLst/>
                      </a:prstGeom>
                      <a:noFill/>
                    </p:spPr>
                  </p:pic>
                </p:oleObj>
              </mc:Fallback>
            </mc:AlternateContent>
          </a:graphicData>
        </a:graphic>
      </p:graphicFrame>
    </p:spTree>
    <p:extLst>
      <p:ext uri="{BB962C8B-B14F-4D97-AF65-F5344CB8AC3E}">
        <p14:creationId xmlns:p14="http://schemas.microsoft.com/office/powerpoint/2010/main" val="290234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ppt_x"/>
                                          </p:val>
                                        </p:tav>
                                        <p:tav tm="100000">
                                          <p:val>
                                            <p:strVal val="#ppt_x"/>
                                          </p:val>
                                        </p:tav>
                                      </p:tavLst>
                                    </p:anim>
                                    <p:anim calcmode="lin" valueType="num">
                                      <p:cBhvr additive="base">
                                        <p:cTn id="4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ppt_x"/>
                                          </p:val>
                                        </p:tav>
                                        <p:tav tm="100000">
                                          <p:val>
                                            <p:strVal val="#ppt_x"/>
                                          </p:val>
                                        </p:tav>
                                      </p:tavLst>
                                    </p:anim>
                                    <p:anim calcmode="lin" valueType="num">
                                      <p:cBhvr additive="base">
                                        <p:cTn id="4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500" fill="hold"/>
                                        <p:tgtEl>
                                          <p:spTgt spid="22"/>
                                        </p:tgtEl>
                                        <p:attrNameLst>
                                          <p:attrName>ppt_x</p:attrName>
                                        </p:attrNameLst>
                                      </p:cBhvr>
                                      <p:tavLst>
                                        <p:tav tm="0">
                                          <p:val>
                                            <p:strVal val="#ppt_x"/>
                                          </p:val>
                                        </p:tav>
                                        <p:tav tm="100000">
                                          <p:val>
                                            <p:strVal val="#ppt_x"/>
                                          </p:val>
                                        </p:tav>
                                      </p:tavLst>
                                    </p:anim>
                                    <p:anim calcmode="lin" valueType="num">
                                      <p:cBhvr additive="base">
                                        <p:cTn id="5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500" fill="hold"/>
                                        <p:tgtEl>
                                          <p:spTgt spid="23"/>
                                        </p:tgtEl>
                                        <p:attrNameLst>
                                          <p:attrName>ppt_x</p:attrName>
                                        </p:attrNameLst>
                                      </p:cBhvr>
                                      <p:tavLst>
                                        <p:tav tm="0">
                                          <p:val>
                                            <p:strVal val="#ppt_x"/>
                                          </p:val>
                                        </p:tav>
                                        <p:tav tm="100000">
                                          <p:val>
                                            <p:strVal val="#ppt_x"/>
                                          </p:val>
                                        </p:tav>
                                      </p:tavLst>
                                    </p:anim>
                                    <p:anim calcmode="lin" valueType="num">
                                      <p:cBhvr additive="base">
                                        <p:cTn id="6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4">
            <a:extLst>
              <a:ext uri="{FF2B5EF4-FFF2-40B4-BE49-F238E27FC236}">
                <a16:creationId xmlns:a16="http://schemas.microsoft.com/office/drawing/2014/main" id="{9D3D26A1-542F-40E8-A2B0-CCD569C5DD67}"/>
              </a:ext>
            </a:extLst>
          </p:cNvPr>
          <p:cNvSpPr>
            <a:spLocks noChangeArrowheads="1"/>
          </p:cNvSpPr>
          <p:nvPr/>
        </p:nvSpPr>
        <p:spPr bwMode="auto">
          <a:xfrm>
            <a:off x="2703991" y="2517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8" name="TextBox 7">
            <a:extLst>
              <a:ext uri="{FF2B5EF4-FFF2-40B4-BE49-F238E27FC236}">
                <a16:creationId xmlns:a16="http://schemas.microsoft.com/office/drawing/2014/main" id="{A5EA0AFE-7045-4E9A-8FB6-891D79B0DEC5}"/>
              </a:ext>
            </a:extLst>
          </p:cNvPr>
          <p:cNvSpPr txBox="1"/>
          <p:nvPr/>
        </p:nvSpPr>
        <p:spPr>
          <a:xfrm>
            <a:off x="1871917" y="284632"/>
            <a:ext cx="450788" cy="369332"/>
          </a:xfrm>
          <a:prstGeom prst="rect">
            <a:avLst/>
          </a:prstGeom>
          <a:noFill/>
        </p:spPr>
        <p:txBody>
          <a:bodyPr wrap="square" rtlCol="0">
            <a:spAutoFit/>
          </a:bodyPr>
          <a:lstStyle/>
          <a:p>
            <a:r>
              <a:rPr lang="en-US" dirty="0"/>
              <a:t>iii)</a:t>
            </a:r>
            <a:endParaRPr lang="el-GR" dirty="0"/>
          </a:p>
        </p:txBody>
      </p:sp>
      <p:sp>
        <p:nvSpPr>
          <p:cNvPr id="2" name="TextBox 1">
            <a:extLst>
              <a:ext uri="{FF2B5EF4-FFF2-40B4-BE49-F238E27FC236}">
                <a16:creationId xmlns:a16="http://schemas.microsoft.com/office/drawing/2014/main" id="{C60A93F7-FA83-49DB-A204-2C211DAFB429}"/>
              </a:ext>
            </a:extLst>
          </p:cNvPr>
          <p:cNvSpPr txBox="1"/>
          <p:nvPr/>
        </p:nvSpPr>
        <p:spPr>
          <a:xfrm>
            <a:off x="2322705" y="166834"/>
            <a:ext cx="7954392" cy="880369"/>
          </a:xfrm>
          <a:prstGeom prst="rect">
            <a:avLst/>
          </a:prstGeom>
          <a:noFill/>
        </p:spPr>
        <p:txBody>
          <a:bodyPr wrap="square" rtlCol="0">
            <a:spAutoFit/>
          </a:bodyPr>
          <a:lstStyle/>
          <a:p>
            <a:pPr>
              <a:lnSpc>
                <a:spcPct val="150000"/>
              </a:lnSpc>
            </a:pPr>
            <a:r>
              <a:rPr lang="el-GR" dirty="0"/>
              <a:t>Αντικαθιστώντας στην εξίσωση (1) υ=0 για το Β αυτοκίνητο, βρίσκουμε τη χρονική στιγμή που σταματά:</a:t>
            </a:r>
          </a:p>
        </p:txBody>
      </p:sp>
      <p:sp>
        <p:nvSpPr>
          <p:cNvPr id="3" name="Rectangle 2">
            <a:extLst>
              <a:ext uri="{FF2B5EF4-FFF2-40B4-BE49-F238E27FC236}">
                <a16:creationId xmlns:a16="http://schemas.microsoft.com/office/drawing/2014/main" id="{52EA1650-3BEF-4E29-BD0F-99ABD81CF5E1}"/>
              </a:ext>
            </a:extLst>
          </p:cNvPr>
          <p:cNvSpPr>
            <a:spLocks noChangeArrowheads="1"/>
          </p:cNvSpPr>
          <p:nvPr/>
        </p:nvSpPr>
        <p:spPr bwMode="auto">
          <a:xfrm>
            <a:off x="2322705" y="15537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9" name="Αντικείμενο 8">
            <a:extLst>
              <a:ext uri="{FF2B5EF4-FFF2-40B4-BE49-F238E27FC236}">
                <a16:creationId xmlns:a16="http://schemas.microsoft.com/office/drawing/2014/main" id="{150BA4BC-CDD7-4AE3-A313-66335E43041A}"/>
              </a:ext>
            </a:extLst>
          </p:cNvPr>
          <p:cNvGraphicFramePr>
            <a:graphicFrameLocks noChangeAspect="1"/>
          </p:cNvGraphicFramePr>
          <p:nvPr>
            <p:extLst>
              <p:ext uri="{D42A27DB-BD31-4B8C-83A1-F6EECF244321}">
                <p14:modId xmlns:p14="http://schemas.microsoft.com/office/powerpoint/2010/main" val="3236250464"/>
              </p:ext>
            </p:extLst>
          </p:nvPr>
        </p:nvGraphicFramePr>
        <p:xfrm>
          <a:off x="2981325" y="1141413"/>
          <a:ext cx="2921000" cy="588962"/>
        </p:xfrm>
        <a:graphic>
          <a:graphicData uri="http://schemas.openxmlformats.org/presentationml/2006/ole">
            <mc:AlternateContent xmlns:mc="http://schemas.openxmlformats.org/markup-compatibility/2006">
              <mc:Choice xmlns:v="urn:schemas-microsoft-com:vml" Requires="v">
                <p:oleObj spid="_x0000_s5144" name="Equation" r:id="rId4" imgW="1130040" imgH="228600" progId="Equation.DSMT4">
                  <p:embed/>
                </p:oleObj>
              </mc:Choice>
              <mc:Fallback>
                <p:oleObj name="Equation" r:id="rId4" imgW="1130040" imgH="228600" progId="Equation.DSMT4">
                  <p:embed/>
                  <p:pic>
                    <p:nvPicPr>
                      <p:cNvPr id="0" name="Object 1"/>
                      <p:cNvPicPr>
                        <a:picLocks noChangeAspect="1" noChangeArrowheads="1"/>
                      </p:cNvPicPr>
                      <p:nvPr/>
                    </p:nvPicPr>
                    <p:blipFill>
                      <a:blip r:embed="rId5"/>
                      <a:srcRect/>
                      <a:stretch>
                        <a:fillRect/>
                      </a:stretch>
                    </p:blipFill>
                    <p:spPr bwMode="auto">
                      <a:xfrm>
                        <a:off x="2981325" y="1141413"/>
                        <a:ext cx="2921000" cy="588962"/>
                      </a:xfrm>
                      <a:prstGeom prst="rect">
                        <a:avLst/>
                      </a:prstGeom>
                      <a:noFill/>
                    </p:spPr>
                  </p:pic>
                </p:oleObj>
              </mc:Fallback>
            </mc:AlternateContent>
          </a:graphicData>
        </a:graphic>
      </p:graphicFrame>
      <p:graphicFrame>
        <p:nvGraphicFramePr>
          <p:cNvPr id="13" name="Αντικείμενο 12">
            <a:extLst>
              <a:ext uri="{FF2B5EF4-FFF2-40B4-BE49-F238E27FC236}">
                <a16:creationId xmlns:a16="http://schemas.microsoft.com/office/drawing/2014/main" id="{F94D46C3-456C-4991-9023-47E37EC48B9B}"/>
              </a:ext>
            </a:extLst>
          </p:cNvPr>
          <p:cNvGraphicFramePr>
            <a:graphicFrameLocks noChangeAspect="1"/>
          </p:cNvGraphicFramePr>
          <p:nvPr>
            <p:extLst>
              <p:ext uri="{D42A27DB-BD31-4B8C-83A1-F6EECF244321}">
                <p14:modId xmlns:p14="http://schemas.microsoft.com/office/powerpoint/2010/main" val="1074417014"/>
              </p:ext>
            </p:extLst>
          </p:nvPr>
        </p:nvGraphicFramePr>
        <p:xfrm>
          <a:off x="6320497" y="1214037"/>
          <a:ext cx="2757487" cy="590550"/>
        </p:xfrm>
        <a:graphic>
          <a:graphicData uri="http://schemas.openxmlformats.org/presentationml/2006/ole">
            <mc:AlternateContent xmlns:mc="http://schemas.openxmlformats.org/markup-compatibility/2006">
              <mc:Choice xmlns:v="urn:schemas-microsoft-com:vml" Requires="v">
                <p:oleObj spid="_x0000_s5145" name="Equation" r:id="rId6" imgW="1066680" imgH="228600" progId="Equation.DSMT4">
                  <p:embed/>
                </p:oleObj>
              </mc:Choice>
              <mc:Fallback>
                <p:oleObj name="Equation" r:id="rId6" imgW="1066680" imgH="228600" progId="Equation.DSMT4">
                  <p:embed/>
                  <p:pic>
                    <p:nvPicPr>
                      <p:cNvPr id="12" name="Αντικείμενο 11">
                        <a:extLst>
                          <a:ext uri="{FF2B5EF4-FFF2-40B4-BE49-F238E27FC236}">
                            <a16:creationId xmlns:a16="http://schemas.microsoft.com/office/drawing/2014/main" id="{7E7EDA59-F6CD-49D5-B935-3587D3348EA3}"/>
                          </a:ext>
                        </a:extLst>
                      </p:cNvPr>
                      <p:cNvPicPr>
                        <a:picLocks noChangeAspect="1" noChangeArrowheads="1"/>
                      </p:cNvPicPr>
                      <p:nvPr/>
                    </p:nvPicPr>
                    <p:blipFill>
                      <a:blip r:embed="rId7"/>
                      <a:srcRect/>
                      <a:stretch>
                        <a:fillRect/>
                      </a:stretch>
                    </p:blipFill>
                    <p:spPr bwMode="auto">
                      <a:xfrm>
                        <a:off x="6320497" y="1214037"/>
                        <a:ext cx="2757487" cy="590550"/>
                      </a:xfrm>
                      <a:prstGeom prst="rect">
                        <a:avLst/>
                      </a:prstGeom>
                      <a:noFill/>
                    </p:spPr>
                  </p:pic>
                </p:oleObj>
              </mc:Fallback>
            </mc:AlternateContent>
          </a:graphicData>
        </a:graphic>
      </p:graphicFrame>
      <p:sp>
        <p:nvSpPr>
          <p:cNvPr id="14" name="Rectangle 4">
            <a:extLst>
              <a:ext uri="{FF2B5EF4-FFF2-40B4-BE49-F238E27FC236}">
                <a16:creationId xmlns:a16="http://schemas.microsoft.com/office/drawing/2014/main" id="{90256C17-E6C2-4F67-A029-91A36BC41B82}"/>
              </a:ext>
            </a:extLst>
          </p:cNvPr>
          <p:cNvSpPr>
            <a:spLocks noChangeArrowheads="1"/>
          </p:cNvSpPr>
          <p:nvPr/>
        </p:nvSpPr>
        <p:spPr bwMode="auto">
          <a:xfrm>
            <a:off x="2788920" y="2382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5" name="Αντικείμενο 14">
            <a:extLst>
              <a:ext uri="{FF2B5EF4-FFF2-40B4-BE49-F238E27FC236}">
                <a16:creationId xmlns:a16="http://schemas.microsoft.com/office/drawing/2014/main" id="{9E5CE2AA-1B01-4134-8049-03850B3DBD20}"/>
              </a:ext>
            </a:extLst>
          </p:cNvPr>
          <p:cNvGraphicFramePr>
            <a:graphicFrameLocks noChangeAspect="1"/>
          </p:cNvGraphicFramePr>
          <p:nvPr>
            <p:extLst>
              <p:ext uri="{D42A27DB-BD31-4B8C-83A1-F6EECF244321}">
                <p14:modId xmlns:p14="http://schemas.microsoft.com/office/powerpoint/2010/main" val="421967593"/>
              </p:ext>
            </p:extLst>
          </p:nvPr>
        </p:nvGraphicFramePr>
        <p:xfrm>
          <a:off x="3413586" y="2071044"/>
          <a:ext cx="1726748" cy="1162432"/>
        </p:xfrm>
        <a:graphic>
          <a:graphicData uri="http://schemas.openxmlformats.org/presentationml/2006/ole">
            <mc:AlternateContent xmlns:mc="http://schemas.openxmlformats.org/markup-compatibility/2006">
              <mc:Choice xmlns:v="urn:schemas-microsoft-com:vml" Requires="v">
                <p:oleObj spid="_x0000_s5146" name="Equation" r:id="rId8" imgW="647640" imgH="431640" progId="Equation.DSMT4">
                  <p:embed/>
                </p:oleObj>
              </mc:Choice>
              <mc:Fallback>
                <p:oleObj name="Equation" r:id="rId8" imgW="647640" imgH="431640" progId="Equation.DSMT4">
                  <p:embed/>
                  <p:pic>
                    <p:nvPicPr>
                      <p:cNvPr id="0" name="Object 3"/>
                      <p:cNvPicPr>
                        <a:picLocks noChangeAspect="1" noChangeArrowheads="1"/>
                      </p:cNvPicPr>
                      <p:nvPr/>
                    </p:nvPicPr>
                    <p:blipFill>
                      <a:blip r:embed="rId9"/>
                      <a:srcRect/>
                      <a:stretch>
                        <a:fillRect/>
                      </a:stretch>
                    </p:blipFill>
                    <p:spPr bwMode="auto">
                      <a:xfrm>
                        <a:off x="3413586" y="2071044"/>
                        <a:ext cx="1726748" cy="1162432"/>
                      </a:xfrm>
                      <a:prstGeom prst="rect">
                        <a:avLst/>
                      </a:prstGeom>
                      <a:noFill/>
                    </p:spPr>
                  </p:pic>
                </p:oleObj>
              </mc:Fallback>
            </mc:AlternateContent>
          </a:graphicData>
        </a:graphic>
      </p:graphicFrame>
      <p:graphicFrame>
        <p:nvGraphicFramePr>
          <p:cNvPr id="18" name="Αντικείμενο 17">
            <a:extLst>
              <a:ext uri="{FF2B5EF4-FFF2-40B4-BE49-F238E27FC236}">
                <a16:creationId xmlns:a16="http://schemas.microsoft.com/office/drawing/2014/main" id="{2D8AA4A9-3364-44D6-9F90-03A24AF8E916}"/>
              </a:ext>
            </a:extLst>
          </p:cNvPr>
          <p:cNvGraphicFramePr>
            <a:graphicFrameLocks noChangeAspect="1"/>
          </p:cNvGraphicFramePr>
          <p:nvPr>
            <p:extLst>
              <p:ext uri="{D42A27DB-BD31-4B8C-83A1-F6EECF244321}">
                <p14:modId xmlns:p14="http://schemas.microsoft.com/office/powerpoint/2010/main" val="2665624173"/>
              </p:ext>
            </p:extLst>
          </p:nvPr>
        </p:nvGraphicFramePr>
        <p:xfrm>
          <a:off x="5140334" y="2141468"/>
          <a:ext cx="2238875" cy="986692"/>
        </p:xfrm>
        <a:graphic>
          <a:graphicData uri="http://schemas.openxmlformats.org/presentationml/2006/ole">
            <mc:AlternateContent xmlns:mc="http://schemas.openxmlformats.org/markup-compatibility/2006">
              <mc:Choice xmlns:v="urn:schemas-microsoft-com:vml" Requires="v">
                <p:oleObj spid="_x0000_s5147" name="Equation" r:id="rId10" imgW="901440" imgH="393480" progId="Equation.DSMT4">
                  <p:embed/>
                </p:oleObj>
              </mc:Choice>
              <mc:Fallback>
                <p:oleObj name="Equation" r:id="rId10" imgW="901440" imgH="393480" progId="Equation.DSMT4">
                  <p:embed/>
                  <p:pic>
                    <p:nvPicPr>
                      <p:cNvPr id="15" name="Αντικείμενο 14">
                        <a:extLst>
                          <a:ext uri="{FF2B5EF4-FFF2-40B4-BE49-F238E27FC236}">
                            <a16:creationId xmlns:a16="http://schemas.microsoft.com/office/drawing/2014/main" id="{9E5CE2AA-1B01-4134-8049-03850B3DBD20}"/>
                          </a:ext>
                        </a:extLst>
                      </p:cNvPr>
                      <p:cNvPicPr>
                        <a:picLocks noChangeAspect="1" noChangeArrowheads="1"/>
                      </p:cNvPicPr>
                      <p:nvPr/>
                    </p:nvPicPr>
                    <p:blipFill>
                      <a:blip r:embed="rId11"/>
                      <a:srcRect/>
                      <a:stretch>
                        <a:fillRect/>
                      </a:stretch>
                    </p:blipFill>
                    <p:spPr bwMode="auto">
                      <a:xfrm>
                        <a:off x="5140334" y="2141468"/>
                        <a:ext cx="2238875" cy="986692"/>
                      </a:xfrm>
                      <a:prstGeom prst="rect">
                        <a:avLst/>
                      </a:prstGeom>
                      <a:noFill/>
                    </p:spPr>
                  </p:pic>
                </p:oleObj>
              </mc:Fallback>
            </mc:AlternateContent>
          </a:graphicData>
        </a:graphic>
      </p:graphicFrame>
      <p:sp>
        <p:nvSpPr>
          <p:cNvPr id="19" name="TextBox 18">
            <a:extLst>
              <a:ext uri="{FF2B5EF4-FFF2-40B4-BE49-F238E27FC236}">
                <a16:creationId xmlns:a16="http://schemas.microsoft.com/office/drawing/2014/main" id="{29D5B9DA-FCCC-4364-9AAC-9BDF57E009AB}"/>
              </a:ext>
            </a:extLst>
          </p:cNvPr>
          <p:cNvSpPr txBox="1"/>
          <p:nvPr/>
        </p:nvSpPr>
        <p:spPr>
          <a:xfrm>
            <a:off x="1770888" y="3821154"/>
            <a:ext cx="8650224" cy="369332"/>
          </a:xfrm>
          <a:prstGeom prst="rect">
            <a:avLst/>
          </a:prstGeom>
          <a:noFill/>
        </p:spPr>
        <p:txBody>
          <a:bodyPr wrap="square" rtlCol="0">
            <a:spAutoFit/>
          </a:bodyPr>
          <a:lstStyle/>
          <a:p>
            <a:r>
              <a:rPr lang="el-GR" dirty="0"/>
              <a:t>Για να υπολογίσουμε τις μετατοπίσεις των δύο αυτοκινήτων</a:t>
            </a:r>
            <a:r>
              <a:rPr lang="en-US" dirty="0"/>
              <a:t>, </a:t>
            </a:r>
            <a:r>
              <a:rPr lang="el-GR" dirty="0"/>
              <a:t>έχουμε δυο τρόπους.</a:t>
            </a:r>
          </a:p>
        </p:txBody>
      </p:sp>
      <p:sp>
        <p:nvSpPr>
          <p:cNvPr id="20" name="TextBox 19">
            <a:extLst>
              <a:ext uri="{FF2B5EF4-FFF2-40B4-BE49-F238E27FC236}">
                <a16:creationId xmlns:a16="http://schemas.microsoft.com/office/drawing/2014/main" id="{08EA03ED-46AA-49FB-B903-B8C31679372C}"/>
              </a:ext>
            </a:extLst>
          </p:cNvPr>
          <p:cNvSpPr txBox="1"/>
          <p:nvPr/>
        </p:nvSpPr>
        <p:spPr>
          <a:xfrm>
            <a:off x="1343414" y="4985314"/>
            <a:ext cx="9314688" cy="464871"/>
          </a:xfrm>
          <a:prstGeom prst="rect">
            <a:avLst/>
          </a:prstGeom>
          <a:noFill/>
        </p:spPr>
        <p:txBody>
          <a:bodyPr wrap="square" rtlCol="0">
            <a:spAutoFit/>
          </a:bodyPr>
          <a:lstStyle/>
          <a:p>
            <a:pPr>
              <a:lnSpc>
                <a:spcPct val="150000"/>
              </a:lnSpc>
            </a:pPr>
            <a:r>
              <a:rPr lang="el-GR" dirty="0"/>
              <a:t>α) Με χρήση των διαγραμμάτων των ταχυτήτων, προεκτείνοντας τις ευθείες, μέχρι τη στιγμή t</a:t>
            </a:r>
            <a:r>
              <a:rPr lang="el-GR" baseline="-25000" dirty="0"/>
              <a:t>2</a:t>
            </a:r>
            <a:r>
              <a:rPr lang="el-GR" dirty="0"/>
              <a:t>:</a:t>
            </a:r>
          </a:p>
        </p:txBody>
      </p:sp>
    </p:spTree>
    <p:extLst>
      <p:ext uri="{BB962C8B-B14F-4D97-AF65-F5344CB8AC3E}">
        <p14:creationId xmlns:p14="http://schemas.microsoft.com/office/powerpoint/2010/main" val="31497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ppt_x"/>
                                          </p:val>
                                        </p:tav>
                                        <p:tav tm="100000">
                                          <p:val>
                                            <p:strVal val="#ppt_x"/>
                                          </p:val>
                                        </p:tav>
                                      </p:tavLst>
                                    </p:anim>
                                    <p:anim calcmode="lin" valueType="num">
                                      <p:cBhvr additive="base">
                                        <p:cTn id="1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fill="hold"/>
                                        <p:tgtEl>
                                          <p:spTgt spid="19"/>
                                        </p:tgtEl>
                                        <p:attrNameLst>
                                          <p:attrName>ppt_x</p:attrName>
                                        </p:attrNameLst>
                                      </p:cBhvr>
                                      <p:tavLst>
                                        <p:tav tm="0">
                                          <p:val>
                                            <p:strVal val="#ppt_x"/>
                                          </p:val>
                                        </p:tav>
                                        <p:tav tm="100000">
                                          <p:val>
                                            <p:strVal val="#ppt_x"/>
                                          </p:val>
                                        </p:tav>
                                      </p:tavLst>
                                    </p:anim>
                                    <p:anim calcmode="lin" valueType="num">
                                      <p:cBhvr additive="base">
                                        <p:cTn id="4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500" fill="hold"/>
                                        <p:tgtEl>
                                          <p:spTgt spid="20"/>
                                        </p:tgtEl>
                                        <p:attrNameLst>
                                          <p:attrName>ppt_x</p:attrName>
                                        </p:attrNameLst>
                                      </p:cBhvr>
                                      <p:tavLst>
                                        <p:tav tm="0">
                                          <p:val>
                                            <p:strVal val="#ppt_x"/>
                                          </p:val>
                                        </p:tav>
                                        <p:tav tm="100000">
                                          <p:val>
                                            <p:strVal val="#ppt_x"/>
                                          </p:val>
                                        </p:tav>
                                      </p:tavLst>
                                    </p:anim>
                                    <p:anim calcmode="lin" valueType="num">
                                      <p:cBhvr additive="base">
                                        <p:cTn id="4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4" name="Rectangle 4">
            <a:extLst>
              <a:ext uri="{FF2B5EF4-FFF2-40B4-BE49-F238E27FC236}">
                <a16:creationId xmlns:a16="http://schemas.microsoft.com/office/drawing/2014/main" id="{9D3D26A1-542F-40E8-A2B0-CCD569C5DD67}"/>
              </a:ext>
            </a:extLst>
          </p:cNvPr>
          <p:cNvSpPr>
            <a:spLocks noChangeArrowheads="1"/>
          </p:cNvSpPr>
          <p:nvPr/>
        </p:nvSpPr>
        <p:spPr bwMode="auto">
          <a:xfrm>
            <a:off x="2703991" y="2517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 name="Rectangle 2">
            <a:extLst>
              <a:ext uri="{FF2B5EF4-FFF2-40B4-BE49-F238E27FC236}">
                <a16:creationId xmlns:a16="http://schemas.microsoft.com/office/drawing/2014/main" id="{E8D1D86F-E519-4892-AA66-BF74886DE13C}"/>
              </a:ext>
            </a:extLst>
          </p:cNvPr>
          <p:cNvSpPr>
            <a:spLocks noChangeArrowheads="1"/>
          </p:cNvSpPr>
          <p:nvPr/>
        </p:nvSpPr>
        <p:spPr bwMode="auto">
          <a:xfrm>
            <a:off x="3222594" y="3639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Αντικείμενο 2">
            <a:extLst>
              <a:ext uri="{FF2B5EF4-FFF2-40B4-BE49-F238E27FC236}">
                <a16:creationId xmlns:a16="http://schemas.microsoft.com/office/drawing/2014/main" id="{D82BADE6-3E25-4734-B704-3622A0C5C288}"/>
              </a:ext>
            </a:extLst>
          </p:cNvPr>
          <p:cNvGraphicFramePr>
            <a:graphicFrameLocks noChangeAspect="1"/>
          </p:cNvGraphicFramePr>
          <p:nvPr>
            <p:extLst>
              <p:ext uri="{D42A27DB-BD31-4B8C-83A1-F6EECF244321}">
                <p14:modId xmlns:p14="http://schemas.microsoft.com/office/powerpoint/2010/main" val="401152868"/>
              </p:ext>
            </p:extLst>
          </p:nvPr>
        </p:nvGraphicFramePr>
        <p:xfrm>
          <a:off x="3089428" y="303129"/>
          <a:ext cx="5380038" cy="1836738"/>
        </p:xfrm>
        <a:graphic>
          <a:graphicData uri="http://schemas.openxmlformats.org/presentationml/2006/ole">
            <mc:AlternateContent xmlns:mc="http://schemas.openxmlformats.org/markup-compatibility/2006">
              <mc:Choice xmlns:v="urn:schemas-microsoft-com:vml" Requires="v">
                <p:oleObj spid="_x0000_s6163" name="Visio" r:id="rId4" imgW="7680960" imgH="2621106" progId="Visio.Drawing.15">
                  <p:embed/>
                </p:oleObj>
              </mc:Choice>
              <mc:Fallback>
                <p:oleObj name="Visio" r:id="rId4" imgW="7680960" imgH="2621106"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9428" y="303129"/>
                        <a:ext cx="5380038" cy="1836738"/>
                      </a:xfrm>
                      <a:prstGeom prst="rect">
                        <a:avLst/>
                      </a:prstGeom>
                      <a:gradFill rotWithShape="0">
                        <a:gsLst>
                          <a:gs pos="0">
                            <a:srgbClr val="BDD6EE">
                              <a:gamma/>
                              <a:tint val="20000"/>
                              <a:invGamma/>
                            </a:srgbClr>
                          </a:gs>
                          <a:gs pos="100000">
                            <a:srgbClr val="BDD6EE"/>
                          </a:gs>
                        </a:gsLst>
                        <a:lin ang="5400000" scaled="1"/>
                      </a:gradFill>
                    </p:spPr>
                  </p:pic>
                </p:oleObj>
              </mc:Fallback>
            </mc:AlternateContent>
          </a:graphicData>
        </a:graphic>
      </p:graphicFrame>
      <p:sp>
        <p:nvSpPr>
          <p:cNvPr id="8" name="TextBox 7">
            <a:extLst>
              <a:ext uri="{FF2B5EF4-FFF2-40B4-BE49-F238E27FC236}">
                <a16:creationId xmlns:a16="http://schemas.microsoft.com/office/drawing/2014/main" id="{311E8E87-DC7E-469B-AE37-5F075B8BDCA7}"/>
              </a:ext>
            </a:extLst>
          </p:cNvPr>
          <p:cNvSpPr txBox="1"/>
          <p:nvPr/>
        </p:nvSpPr>
        <p:spPr>
          <a:xfrm>
            <a:off x="1669002" y="2442996"/>
            <a:ext cx="9108490" cy="369332"/>
          </a:xfrm>
          <a:prstGeom prst="rect">
            <a:avLst/>
          </a:prstGeom>
          <a:noFill/>
        </p:spPr>
        <p:txBody>
          <a:bodyPr wrap="square" rtlCol="0">
            <a:spAutoFit/>
          </a:bodyPr>
          <a:lstStyle/>
          <a:p>
            <a:r>
              <a:rPr lang="el-GR" dirty="0"/>
              <a:t>για το Β αυτοκίνητο, η μετατόπιση είναι ίση με το εμβαδόν του τριγώνου στο πρώτο σχήμα</a:t>
            </a:r>
          </a:p>
        </p:txBody>
      </p:sp>
      <p:sp>
        <p:nvSpPr>
          <p:cNvPr id="11" name="Rectangle 4">
            <a:extLst>
              <a:ext uri="{FF2B5EF4-FFF2-40B4-BE49-F238E27FC236}">
                <a16:creationId xmlns:a16="http://schemas.microsoft.com/office/drawing/2014/main" id="{1116686A-A6DF-4CF5-B548-D91870EBCFED}"/>
              </a:ext>
            </a:extLst>
          </p:cNvPr>
          <p:cNvSpPr>
            <a:spLocks noChangeArrowheads="1"/>
          </p:cNvSpPr>
          <p:nvPr/>
        </p:nvSpPr>
        <p:spPr bwMode="auto">
          <a:xfrm>
            <a:off x="2991775" y="32305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2" name="Αντικείμενο 11">
            <a:extLst>
              <a:ext uri="{FF2B5EF4-FFF2-40B4-BE49-F238E27FC236}">
                <a16:creationId xmlns:a16="http://schemas.microsoft.com/office/drawing/2014/main" id="{77758D0C-BB51-40C6-8D0E-45CF9E5D70AF}"/>
              </a:ext>
            </a:extLst>
          </p:cNvPr>
          <p:cNvGraphicFramePr>
            <a:graphicFrameLocks noChangeAspect="1"/>
          </p:cNvGraphicFramePr>
          <p:nvPr>
            <p:extLst>
              <p:ext uri="{D42A27DB-BD31-4B8C-83A1-F6EECF244321}">
                <p14:modId xmlns:p14="http://schemas.microsoft.com/office/powerpoint/2010/main" val="2499319989"/>
              </p:ext>
            </p:extLst>
          </p:nvPr>
        </p:nvGraphicFramePr>
        <p:xfrm>
          <a:off x="3630968" y="2914550"/>
          <a:ext cx="3176963" cy="712963"/>
        </p:xfrm>
        <a:graphic>
          <a:graphicData uri="http://schemas.openxmlformats.org/presentationml/2006/ole">
            <mc:AlternateContent xmlns:mc="http://schemas.openxmlformats.org/markup-compatibility/2006">
              <mc:Choice xmlns:v="urn:schemas-microsoft-com:vml" Requires="v">
                <p:oleObj spid="_x0000_s6164" name="Equation" r:id="rId6" imgW="1765300" imgH="393700" progId="Equation.DSMT4">
                  <p:embed/>
                </p:oleObj>
              </mc:Choice>
              <mc:Fallback>
                <p:oleObj name="Equation" r:id="rId6" imgW="1765300" imgH="3937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0968" y="2914550"/>
                        <a:ext cx="3176963" cy="712963"/>
                      </a:xfrm>
                      <a:prstGeom prst="rect">
                        <a:avLst/>
                      </a:prstGeom>
                      <a:noFill/>
                    </p:spPr>
                  </p:pic>
                </p:oleObj>
              </mc:Fallback>
            </mc:AlternateContent>
          </a:graphicData>
        </a:graphic>
      </p:graphicFrame>
      <p:sp>
        <p:nvSpPr>
          <p:cNvPr id="17" name="TextBox 16">
            <a:extLst>
              <a:ext uri="{FF2B5EF4-FFF2-40B4-BE49-F238E27FC236}">
                <a16:creationId xmlns:a16="http://schemas.microsoft.com/office/drawing/2014/main" id="{A9F4BA3A-183A-4064-8B49-8A5DFCFCC69B}"/>
              </a:ext>
            </a:extLst>
          </p:cNvPr>
          <p:cNvSpPr txBox="1"/>
          <p:nvPr/>
        </p:nvSpPr>
        <p:spPr>
          <a:xfrm>
            <a:off x="1669002" y="3704313"/>
            <a:ext cx="9108490" cy="880369"/>
          </a:xfrm>
          <a:prstGeom prst="rect">
            <a:avLst/>
          </a:prstGeom>
          <a:noFill/>
        </p:spPr>
        <p:txBody>
          <a:bodyPr wrap="square" rtlCol="0">
            <a:spAutoFit/>
          </a:bodyPr>
          <a:lstStyle/>
          <a:p>
            <a:pPr>
              <a:lnSpc>
                <a:spcPct val="150000"/>
              </a:lnSpc>
            </a:pPr>
            <a:r>
              <a:rPr lang="el-GR" dirty="0"/>
              <a:t>για το Α αυτοκίνητο, αφού λάβουμε υπόψη ότι την στιγμή t</a:t>
            </a:r>
            <a:r>
              <a:rPr lang="el-GR" baseline="-25000" dirty="0"/>
              <a:t>2</a:t>
            </a:r>
            <a:r>
              <a:rPr lang="el-GR" dirty="0"/>
              <a:t> έχει ταχύτητα υ</a:t>
            </a:r>
            <a:r>
              <a:rPr lang="el-GR" baseline="-25000" dirty="0"/>
              <a:t>1</a:t>
            </a:r>
            <a:r>
              <a:rPr lang="el-GR" dirty="0"/>
              <a:t>=αt</a:t>
            </a:r>
            <a:r>
              <a:rPr lang="el-GR" baseline="-25000" dirty="0"/>
              <a:t>2</a:t>
            </a:r>
            <a:r>
              <a:rPr lang="el-GR" dirty="0"/>
              <a:t>=15m/s, η μετατόπισή του είναι ίση με το εμβαδόν του γκρι τριγώνου, στο δεύτερο σχήμα:</a:t>
            </a:r>
          </a:p>
        </p:txBody>
      </p:sp>
      <p:sp>
        <p:nvSpPr>
          <p:cNvPr id="13" name="Rectangle 6">
            <a:extLst>
              <a:ext uri="{FF2B5EF4-FFF2-40B4-BE49-F238E27FC236}">
                <a16:creationId xmlns:a16="http://schemas.microsoft.com/office/drawing/2014/main" id="{540E3CC8-0B2C-4215-8A2C-598C46877CFB}"/>
              </a:ext>
            </a:extLst>
          </p:cNvPr>
          <p:cNvSpPr>
            <a:spLocks noChangeArrowheads="1"/>
          </p:cNvSpPr>
          <p:nvPr/>
        </p:nvSpPr>
        <p:spPr bwMode="auto">
          <a:xfrm>
            <a:off x="1838803" y="49227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8" name="Αντικείμενο 17">
            <a:extLst>
              <a:ext uri="{FF2B5EF4-FFF2-40B4-BE49-F238E27FC236}">
                <a16:creationId xmlns:a16="http://schemas.microsoft.com/office/drawing/2014/main" id="{2DC4E85C-5028-41C7-B71B-700CA2333F42}"/>
              </a:ext>
            </a:extLst>
          </p:cNvPr>
          <p:cNvGraphicFramePr>
            <a:graphicFrameLocks noChangeAspect="1"/>
          </p:cNvGraphicFramePr>
          <p:nvPr>
            <p:extLst>
              <p:ext uri="{D42A27DB-BD31-4B8C-83A1-F6EECF244321}">
                <p14:modId xmlns:p14="http://schemas.microsoft.com/office/powerpoint/2010/main" val="763748760"/>
              </p:ext>
            </p:extLst>
          </p:nvPr>
        </p:nvGraphicFramePr>
        <p:xfrm>
          <a:off x="4130983" y="4606268"/>
          <a:ext cx="3296927" cy="756176"/>
        </p:xfrm>
        <a:graphic>
          <a:graphicData uri="http://schemas.openxmlformats.org/presentationml/2006/ole">
            <mc:AlternateContent xmlns:mc="http://schemas.openxmlformats.org/markup-compatibility/2006">
              <mc:Choice xmlns:v="urn:schemas-microsoft-com:vml" Requires="v">
                <p:oleObj spid="_x0000_s6165" name="Equation" r:id="rId8" imgW="1726451" imgH="393529" progId="Equation.DSMT4">
                  <p:embed/>
                </p:oleObj>
              </mc:Choice>
              <mc:Fallback>
                <p:oleObj name="Equation" r:id="rId8" imgW="1726451" imgH="393529"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30983" y="4606268"/>
                        <a:ext cx="3296927" cy="756176"/>
                      </a:xfrm>
                      <a:prstGeom prst="rect">
                        <a:avLst/>
                      </a:prstGeom>
                      <a:noFill/>
                    </p:spPr>
                  </p:pic>
                </p:oleObj>
              </mc:Fallback>
            </mc:AlternateContent>
          </a:graphicData>
        </a:graphic>
      </p:graphicFrame>
      <p:sp>
        <p:nvSpPr>
          <p:cNvPr id="22" name="Βέλος: Δεξιό 21">
            <a:extLst>
              <a:ext uri="{FF2B5EF4-FFF2-40B4-BE49-F238E27FC236}">
                <a16:creationId xmlns:a16="http://schemas.microsoft.com/office/drawing/2014/main" id="{D66B4280-C975-4592-8AD2-117AF7887572}"/>
              </a:ext>
            </a:extLst>
          </p:cNvPr>
          <p:cNvSpPr/>
          <p:nvPr/>
        </p:nvSpPr>
        <p:spPr>
          <a:xfrm>
            <a:off x="3089428" y="5557864"/>
            <a:ext cx="624045" cy="294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24" name="TextBox 23">
            <a:extLst>
              <a:ext uri="{FF2B5EF4-FFF2-40B4-BE49-F238E27FC236}">
                <a16:creationId xmlns:a16="http://schemas.microsoft.com/office/drawing/2014/main" id="{EF6E3E6B-B115-47D6-B42B-3A8AB4A996D3}"/>
              </a:ext>
            </a:extLst>
          </p:cNvPr>
          <p:cNvSpPr txBox="1"/>
          <p:nvPr/>
        </p:nvSpPr>
        <p:spPr>
          <a:xfrm>
            <a:off x="4350227" y="5410337"/>
            <a:ext cx="3959271" cy="589072"/>
          </a:xfrm>
          <a:prstGeom prst="rect">
            <a:avLst/>
          </a:prstGeom>
          <a:noFill/>
        </p:spPr>
        <p:txBody>
          <a:bodyPr wrap="square" rtlCol="0">
            <a:spAutoFit/>
          </a:bodyPr>
          <a:lstStyle/>
          <a:p>
            <a:pPr>
              <a:lnSpc>
                <a:spcPct val="150000"/>
              </a:lnSpc>
            </a:pPr>
            <a:r>
              <a:rPr lang="el-GR" sz="2400" i="1" dirty="0"/>
              <a:t>d=x</a:t>
            </a:r>
            <a:r>
              <a:rPr lang="el-GR" sz="2400" i="1" baseline="-25000" dirty="0"/>
              <a:t>1</a:t>
            </a:r>
            <a:r>
              <a:rPr lang="el-GR" sz="2400" i="1" dirty="0"/>
              <a:t>-x</a:t>
            </a:r>
            <a:r>
              <a:rPr lang="el-GR" sz="2400" i="1" baseline="-25000" dirty="0"/>
              <a:t>2</a:t>
            </a:r>
            <a:r>
              <a:rPr lang="el-GR" sz="2400" i="1" dirty="0"/>
              <a:t>=75m-50m =25 m</a:t>
            </a:r>
            <a:endParaRPr lang="el-GR" sz="2400" dirty="0"/>
          </a:p>
        </p:txBody>
      </p:sp>
    </p:spTree>
    <p:extLst>
      <p:ext uri="{BB962C8B-B14F-4D97-AF65-F5344CB8AC3E}">
        <p14:creationId xmlns:p14="http://schemas.microsoft.com/office/powerpoint/2010/main" val="84540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additive="base">
                                        <p:cTn id="40" dur="500" fill="hold"/>
                                        <p:tgtEl>
                                          <p:spTgt spid="24"/>
                                        </p:tgtEl>
                                        <p:attrNameLst>
                                          <p:attrName>ppt_x</p:attrName>
                                        </p:attrNameLst>
                                      </p:cBhvr>
                                      <p:tavLst>
                                        <p:tav tm="0">
                                          <p:val>
                                            <p:strVal val="#ppt_x"/>
                                          </p:val>
                                        </p:tav>
                                        <p:tav tm="100000">
                                          <p:val>
                                            <p:strVal val="#ppt_x"/>
                                          </p:val>
                                        </p:tav>
                                      </p:tavLst>
                                    </p:anim>
                                    <p:anim calcmode="lin" valueType="num">
                                      <p:cBhvr additive="base">
                                        <p:cTn id="4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22"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25" name="Θέση υποσέλιδου 1">
            <a:extLst>
              <a:ext uri="{FF2B5EF4-FFF2-40B4-BE49-F238E27FC236}">
                <a16:creationId xmlns:a16="http://schemas.microsoft.com/office/drawing/2014/main" id="{20C89F86-2189-446F-9F84-9E6E3F6FE5B3}"/>
              </a:ext>
            </a:extLst>
          </p:cNvPr>
          <p:cNvSpPr txBox="1"/>
          <p:nvPr/>
        </p:nvSpPr>
        <p:spPr>
          <a:xfrm>
            <a:off x="7725546" y="5735912"/>
            <a:ext cx="2226326"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1" u="none" strike="noStrike" kern="1200" cap="none" spc="0" baseline="0" dirty="0">
                <a:solidFill>
                  <a:srgbClr val="0070C0"/>
                </a:solidFill>
                <a:uFillTx/>
                <a:latin typeface="Calibri"/>
              </a:rPr>
              <a:t>dmargaris@gmail.com</a:t>
            </a:r>
            <a:endParaRPr lang="el-GR" sz="1400" b="1" i="1" u="none" strike="noStrike" kern="1200" cap="none" spc="0" baseline="0" dirty="0">
              <a:solidFill>
                <a:srgbClr val="0070C0"/>
              </a:solidFill>
              <a:uFillTx/>
              <a:latin typeface="Calibri"/>
            </a:endParaRPr>
          </a:p>
        </p:txBody>
      </p:sp>
      <p:sp>
        <p:nvSpPr>
          <p:cNvPr id="2" name="TextBox 1">
            <a:extLst>
              <a:ext uri="{FF2B5EF4-FFF2-40B4-BE49-F238E27FC236}">
                <a16:creationId xmlns:a16="http://schemas.microsoft.com/office/drawing/2014/main" id="{A4EBCC5E-5A95-44C5-BCA3-9A02016445BD}"/>
              </a:ext>
            </a:extLst>
          </p:cNvPr>
          <p:cNvSpPr txBox="1"/>
          <p:nvPr/>
        </p:nvSpPr>
        <p:spPr>
          <a:xfrm>
            <a:off x="1970844" y="301841"/>
            <a:ext cx="5477522" cy="369332"/>
          </a:xfrm>
          <a:prstGeom prst="rect">
            <a:avLst/>
          </a:prstGeom>
          <a:noFill/>
        </p:spPr>
        <p:txBody>
          <a:bodyPr wrap="square" rtlCol="0">
            <a:spAutoFit/>
          </a:bodyPr>
          <a:lstStyle/>
          <a:p>
            <a:r>
              <a:rPr lang="el-GR" dirty="0"/>
              <a:t>β) Χρησιμοποιώντας την εξίσωση της μετατόπισης:</a:t>
            </a:r>
          </a:p>
        </p:txBody>
      </p:sp>
      <p:sp>
        <p:nvSpPr>
          <p:cNvPr id="3" name="Rectangle 2">
            <a:extLst>
              <a:ext uri="{FF2B5EF4-FFF2-40B4-BE49-F238E27FC236}">
                <a16:creationId xmlns:a16="http://schemas.microsoft.com/office/drawing/2014/main" id="{99363DED-55E8-42C4-9030-C051EAEB58AC}"/>
              </a:ext>
            </a:extLst>
          </p:cNvPr>
          <p:cNvSpPr>
            <a:spLocks noChangeArrowheads="1"/>
          </p:cNvSpPr>
          <p:nvPr/>
        </p:nvSpPr>
        <p:spPr bwMode="auto">
          <a:xfrm>
            <a:off x="4767309" y="11274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8" name="Αντικείμενο 7">
            <a:extLst>
              <a:ext uri="{FF2B5EF4-FFF2-40B4-BE49-F238E27FC236}">
                <a16:creationId xmlns:a16="http://schemas.microsoft.com/office/drawing/2014/main" id="{37BCC145-0C49-4AE1-B6AC-1691755AD437}"/>
              </a:ext>
            </a:extLst>
          </p:cNvPr>
          <p:cNvGraphicFramePr>
            <a:graphicFrameLocks noChangeAspect="1"/>
          </p:cNvGraphicFramePr>
          <p:nvPr>
            <p:extLst>
              <p:ext uri="{D42A27DB-BD31-4B8C-83A1-F6EECF244321}">
                <p14:modId xmlns:p14="http://schemas.microsoft.com/office/powerpoint/2010/main" val="718345207"/>
              </p:ext>
            </p:extLst>
          </p:nvPr>
        </p:nvGraphicFramePr>
        <p:xfrm>
          <a:off x="4644994" y="850728"/>
          <a:ext cx="2451786" cy="945905"/>
        </p:xfrm>
        <a:graphic>
          <a:graphicData uri="http://schemas.openxmlformats.org/presentationml/2006/ole">
            <mc:AlternateContent xmlns:mc="http://schemas.openxmlformats.org/markup-compatibility/2006">
              <mc:Choice xmlns:v="urn:schemas-microsoft-com:vml" Requires="v">
                <p:oleObj spid="_x0000_s7193" name="Equation" r:id="rId4" imgW="1028254" imgH="393529" progId="Equation.DSMT4">
                  <p:embed/>
                </p:oleObj>
              </mc:Choice>
              <mc:Fallback>
                <p:oleObj name="Equation" r:id="rId4" imgW="1028254" imgH="39352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994" y="850728"/>
                        <a:ext cx="2451786" cy="945905"/>
                      </a:xfrm>
                      <a:prstGeom prst="rect">
                        <a:avLst/>
                      </a:prstGeom>
                      <a:solidFill>
                        <a:srgbClr val="FFFF00"/>
                      </a:solidFill>
                    </p:spPr>
                  </p:pic>
                </p:oleObj>
              </mc:Fallback>
            </mc:AlternateContent>
          </a:graphicData>
        </a:graphic>
      </p:graphicFrame>
      <p:sp>
        <p:nvSpPr>
          <p:cNvPr id="9" name="Rectangle 4">
            <a:extLst>
              <a:ext uri="{FF2B5EF4-FFF2-40B4-BE49-F238E27FC236}">
                <a16:creationId xmlns:a16="http://schemas.microsoft.com/office/drawing/2014/main" id="{18B2A3C3-ADC0-46F6-92AB-E4353572292A}"/>
              </a:ext>
            </a:extLst>
          </p:cNvPr>
          <p:cNvSpPr>
            <a:spLocks noChangeArrowheads="1"/>
          </p:cNvSpPr>
          <p:nvPr/>
        </p:nvSpPr>
        <p:spPr bwMode="auto">
          <a:xfrm>
            <a:off x="1846555" y="273056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2" name="Αντικείμενο 11">
            <a:extLst>
              <a:ext uri="{FF2B5EF4-FFF2-40B4-BE49-F238E27FC236}">
                <a16:creationId xmlns:a16="http://schemas.microsoft.com/office/drawing/2014/main" id="{9A9DF97C-04C8-4C8C-B523-04DDDDBBFF0F}"/>
              </a:ext>
            </a:extLst>
          </p:cNvPr>
          <p:cNvGraphicFramePr>
            <a:graphicFrameLocks noChangeAspect="1"/>
          </p:cNvGraphicFramePr>
          <p:nvPr>
            <p:extLst>
              <p:ext uri="{D42A27DB-BD31-4B8C-83A1-F6EECF244321}">
                <p14:modId xmlns:p14="http://schemas.microsoft.com/office/powerpoint/2010/main" val="755436030"/>
              </p:ext>
            </p:extLst>
          </p:nvPr>
        </p:nvGraphicFramePr>
        <p:xfrm>
          <a:off x="2348914" y="2045385"/>
          <a:ext cx="3111500" cy="852488"/>
        </p:xfrm>
        <a:graphic>
          <a:graphicData uri="http://schemas.openxmlformats.org/presentationml/2006/ole">
            <mc:AlternateContent xmlns:mc="http://schemas.openxmlformats.org/markup-compatibility/2006">
              <mc:Choice xmlns:v="urn:schemas-microsoft-com:vml" Requires="v">
                <p:oleObj spid="_x0000_s7194" name="Equation" r:id="rId6" imgW="1447560" imgH="393480" progId="Equation.DSMT4">
                  <p:embed/>
                </p:oleObj>
              </mc:Choice>
              <mc:Fallback>
                <p:oleObj name="Equation" r:id="rId6" imgW="1447560" imgH="393480" progId="Equation.DSMT4">
                  <p:embed/>
                  <p:pic>
                    <p:nvPicPr>
                      <p:cNvPr id="0" name="Object 3"/>
                      <p:cNvPicPr>
                        <a:picLocks noChangeAspect="1" noChangeArrowheads="1"/>
                      </p:cNvPicPr>
                      <p:nvPr/>
                    </p:nvPicPr>
                    <p:blipFill>
                      <a:blip r:embed="rId7"/>
                      <a:srcRect/>
                      <a:stretch>
                        <a:fillRect/>
                      </a:stretch>
                    </p:blipFill>
                    <p:spPr bwMode="auto">
                      <a:xfrm>
                        <a:off x="2348914" y="2045385"/>
                        <a:ext cx="3111500" cy="852488"/>
                      </a:xfrm>
                      <a:prstGeom prst="rect">
                        <a:avLst/>
                      </a:prstGeom>
                      <a:noFill/>
                    </p:spPr>
                  </p:pic>
                </p:oleObj>
              </mc:Fallback>
            </mc:AlternateContent>
          </a:graphicData>
        </a:graphic>
      </p:graphicFrame>
      <p:sp>
        <p:nvSpPr>
          <p:cNvPr id="16" name="Βέλος: Δεξιό 15">
            <a:extLst>
              <a:ext uri="{FF2B5EF4-FFF2-40B4-BE49-F238E27FC236}">
                <a16:creationId xmlns:a16="http://schemas.microsoft.com/office/drawing/2014/main" id="{1C0B93FC-744D-4417-BC10-44A2A5251CB8}"/>
              </a:ext>
            </a:extLst>
          </p:cNvPr>
          <p:cNvSpPr/>
          <p:nvPr/>
        </p:nvSpPr>
        <p:spPr>
          <a:xfrm>
            <a:off x="7942555" y="1178293"/>
            <a:ext cx="624045" cy="294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graphicFrame>
        <p:nvGraphicFramePr>
          <p:cNvPr id="17" name="Αντικείμενο 16">
            <a:extLst>
              <a:ext uri="{FF2B5EF4-FFF2-40B4-BE49-F238E27FC236}">
                <a16:creationId xmlns:a16="http://schemas.microsoft.com/office/drawing/2014/main" id="{A325C1C8-EA06-45DD-88DE-703A3AD175DE}"/>
              </a:ext>
            </a:extLst>
          </p:cNvPr>
          <p:cNvGraphicFramePr>
            <a:graphicFrameLocks noChangeAspect="1"/>
          </p:cNvGraphicFramePr>
          <p:nvPr>
            <p:extLst>
              <p:ext uri="{D42A27DB-BD31-4B8C-83A1-F6EECF244321}">
                <p14:modId xmlns:p14="http://schemas.microsoft.com/office/powerpoint/2010/main" val="3102644364"/>
              </p:ext>
            </p:extLst>
          </p:nvPr>
        </p:nvGraphicFramePr>
        <p:xfrm>
          <a:off x="5522912" y="2072785"/>
          <a:ext cx="1146175" cy="852488"/>
        </p:xfrm>
        <a:graphic>
          <a:graphicData uri="http://schemas.openxmlformats.org/presentationml/2006/ole">
            <mc:AlternateContent xmlns:mc="http://schemas.openxmlformats.org/markup-compatibility/2006">
              <mc:Choice xmlns:v="urn:schemas-microsoft-com:vml" Requires="v">
                <p:oleObj spid="_x0000_s7195" name="Equation" r:id="rId8" imgW="533160" imgH="393480" progId="Equation.DSMT4">
                  <p:embed/>
                </p:oleObj>
              </mc:Choice>
              <mc:Fallback>
                <p:oleObj name="Equation" r:id="rId8" imgW="533160" imgH="393480" progId="Equation.DSMT4">
                  <p:embed/>
                  <p:pic>
                    <p:nvPicPr>
                      <p:cNvPr id="12" name="Αντικείμενο 11">
                        <a:extLst>
                          <a:ext uri="{FF2B5EF4-FFF2-40B4-BE49-F238E27FC236}">
                            <a16:creationId xmlns:a16="http://schemas.microsoft.com/office/drawing/2014/main" id="{9A9DF97C-04C8-4C8C-B523-04DDDDBBFF0F}"/>
                          </a:ext>
                        </a:extLst>
                      </p:cNvPr>
                      <p:cNvPicPr>
                        <a:picLocks noChangeAspect="1" noChangeArrowheads="1"/>
                      </p:cNvPicPr>
                      <p:nvPr/>
                    </p:nvPicPr>
                    <p:blipFill>
                      <a:blip r:embed="rId9"/>
                      <a:srcRect/>
                      <a:stretch>
                        <a:fillRect/>
                      </a:stretch>
                    </p:blipFill>
                    <p:spPr bwMode="auto">
                      <a:xfrm>
                        <a:off x="5522912" y="2072785"/>
                        <a:ext cx="1146175" cy="852488"/>
                      </a:xfrm>
                      <a:prstGeom prst="rect">
                        <a:avLst/>
                      </a:prstGeom>
                      <a:noFill/>
                    </p:spPr>
                  </p:pic>
                </p:oleObj>
              </mc:Fallback>
            </mc:AlternateContent>
          </a:graphicData>
        </a:graphic>
      </p:graphicFrame>
      <p:graphicFrame>
        <p:nvGraphicFramePr>
          <p:cNvPr id="18" name="Αντικείμενο 17">
            <a:extLst>
              <a:ext uri="{FF2B5EF4-FFF2-40B4-BE49-F238E27FC236}">
                <a16:creationId xmlns:a16="http://schemas.microsoft.com/office/drawing/2014/main" id="{F5429468-E779-4BD3-AD99-3FFFE33082E6}"/>
              </a:ext>
            </a:extLst>
          </p:cNvPr>
          <p:cNvGraphicFramePr>
            <a:graphicFrameLocks noChangeAspect="1"/>
          </p:cNvGraphicFramePr>
          <p:nvPr>
            <p:extLst>
              <p:ext uri="{D42A27DB-BD31-4B8C-83A1-F6EECF244321}">
                <p14:modId xmlns:p14="http://schemas.microsoft.com/office/powerpoint/2010/main" val="145826431"/>
              </p:ext>
            </p:extLst>
          </p:nvPr>
        </p:nvGraphicFramePr>
        <p:xfrm>
          <a:off x="6731585" y="2072785"/>
          <a:ext cx="2784475" cy="852488"/>
        </p:xfrm>
        <a:graphic>
          <a:graphicData uri="http://schemas.openxmlformats.org/presentationml/2006/ole">
            <mc:AlternateContent xmlns:mc="http://schemas.openxmlformats.org/markup-compatibility/2006">
              <mc:Choice xmlns:v="urn:schemas-microsoft-com:vml" Requires="v">
                <p:oleObj spid="_x0000_s7196" name="Equation" r:id="rId10" imgW="1295280" imgH="393480" progId="Equation.DSMT4">
                  <p:embed/>
                </p:oleObj>
              </mc:Choice>
              <mc:Fallback>
                <p:oleObj name="Equation" r:id="rId10" imgW="1295280" imgH="393480" progId="Equation.DSMT4">
                  <p:embed/>
                  <p:pic>
                    <p:nvPicPr>
                      <p:cNvPr id="17" name="Αντικείμενο 16">
                        <a:extLst>
                          <a:ext uri="{FF2B5EF4-FFF2-40B4-BE49-F238E27FC236}">
                            <a16:creationId xmlns:a16="http://schemas.microsoft.com/office/drawing/2014/main" id="{A325C1C8-EA06-45DD-88DE-703A3AD175DE}"/>
                          </a:ext>
                        </a:extLst>
                      </p:cNvPr>
                      <p:cNvPicPr>
                        <a:picLocks noChangeAspect="1" noChangeArrowheads="1"/>
                      </p:cNvPicPr>
                      <p:nvPr/>
                    </p:nvPicPr>
                    <p:blipFill>
                      <a:blip r:embed="rId11"/>
                      <a:srcRect/>
                      <a:stretch>
                        <a:fillRect/>
                      </a:stretch>
                    </p:blipFill>
                    <p:spPr bwMode="auto">
                      <a:xfrm>
                        <a:off x="6731585" y="2072785"/>
                        <a:ext cx="2784475" cy="852488"/>
                      </a:xfrm>
                      <a:prstGeom prst="rect">
                        <a:avLst/>
                      </a:prstGeom>
                      <a:noFill/>
                    </p:spPr>
                  </p:pic>
                </p:oleObj>
              </mc:Fallback>
            </mc:AlternateContent>
          </a:graphicData>
        </a:graphic>
      </p:graphicFrame>
      <p:sp>
        <p:nvSpPr>
          <p:cNvPr id="13" name="Rectangle 6">
            <a:extLst>
              <a:ext uri="{FF2B5EF4-FFF2-40B4-BE49-F238E27FC236}">
                <a16:creationId xmlns:a16="http://schemas.microsoft.com/office/drawing/2014/main" id="{8CFD74A3-17BF-4480-A9CF-50FF801E3C45}"/>
              </a:ext>
            </a:extLst>
          </p:cNvPr>
          <p:cNvSpPr>
            <a:spLocks noChangeArrowheads="1"/>
          </p:cNvSpPr>
          <p:nvPr/>
        </p:nvSpPr>
        <p:spPr bwMode="auto">
          <a:xfrm>
            <a:off x="896645" y="34349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9" name="Αντικείμενο 18">
            <a:extLst>
              <a:ext uri="{FF2B5EF4-FFF2-40B4-BE49-F238E27FC236}">
                <a16:creationId xmlns:a16="http://schemas.microsoft.com/office/drawing/2014/main" id="{00E6D04B-84ED-4690-B352-2602F860DC87}"/>
              </a:ext>
            </a:extLst>
          </p:cNvPr>
          <p:cNvGraphicFramePr>
            <a:graphicFrameLocks noChangeAspect="1"/>
          </p:cNvGraphicFramePr>
          <p:nvPr>
            <p:extLst>
              <p:ext uri="{D42A27DB-BD31-4B8C-83A1-F6EECF244321}">
                <p14:modId xmlns:p14="http://schemas.microsoft.com/office/powerpoint/2010/main" val="2579036171"/>
              </p:ext>
            </p:extLst>
          </p:nvPr>
        </p:nvGraphicFramePr>
        <p:xfrm>
          <a:off x="2348914" y="3157427"/>
          <a:ext cx="3159125" cy="838200"/>
        </p:xfrm>
        <a:graphic>
          <a:graphicData uri="http://schemas.openxmlformats.org/presentationml/2006/ole">
            <mc:AlternateContent xmlns:mc="http://schemas.openxmlformats.org/markup-compatibility/2006">
              <mc:Choice xmlns:v="urn:schemas-microsoft-com:vml" Requires="v">
                <p:oleObj spid="_x0000_s7197" name="Equation" r:id="rId12" imgW="1498320" imgH="393480" progId="Equation.DSMT4">
                  <p:embed/>
                </p:oleObj>
              </mc:Choice>
              <mc:Fallback>
                <p:oleObj name="Equation" r:id="rId12" imgW="1498320" imgH="393480" progId="Equation.DSMT4">
                  <p:embed/>
                  <p:pic>
                    <p:nvPicPr>
                      <p:cNvPr id="0" name="Object 5"/>
                      <p:cNvPicPr>
                        <a:picLocks noChangeAspect="1" noChangeArrowheads="1"/>
                      </p:cNvPicPr>
                      <p:nvPr/>
                    </p:nvPicPr>
                    <p:blipFill>
                      <a:blip r:embed="rId13"/>
                      <a:srcRect/>
                      <a:stretch>
                        <a:fillRect/>
                      </a:stretch>
                    </p:blipFill>
                    <p:spPr bwMode="auto">
                      <a:xfrm>
                        <a:off x="2348914" y="3157427"/>
                        <a:ext cx="3159125" cy="838200"/>
                      </a:xfrm>
                      <a:prstGeom prst="rect">
                        <a:avLst/>
                      </a:prstGeom>
                      <a:noFill/>
                    </p:spPr>
                  </p:pic>
                </p:oleObj>
              </mc:Fallback>
            </mc:AlternateContent>
          </a:graphicData>
        </a:graphic>
      </p:graphicFrame>
      <p:graphicFrame>
        <p:nvGraphicFramePr>
          <p:cNvPr id="23" name="Αντικείμενο 22">
            <a:extLst>
              <a:ext uri="{FF2B5EF4-FFF2-40B4-BE49-F238E27FC236}">
                <a16:creationId xmlns:a16="http://schemas.microsoft.com/office/drawing/2014/main" id="{BE0138C1-D350-4FDD-AD5A-4429086F0667}"/>
              </a:ext>
            </a:extLst>
          </p:cNvPr>
          <p:cNvGraphicFramePr>
            <a:graphicFrameLocks noChangeAspect="1"/>
          </p:cNvGraphicFramePr>
          <p:nvPr>
            <p:extLst>
              <p:ext uri="{D42A27DB-BD31-4B8C-83A1-F6EECF244321}">
                <p14:modId xmlns:p14="http://schemas.microsoft.com/office/powerpoint/2010/main" val="3804823470"/>
              </p:ext>
            </p:extLst>
          </p:nvPr>
        </p:nvGraphicFramePr>
        <p:xfrm>
          <a:off x="5522912" y="3222736"/>
          <a:ext cx="4283075" cy="836613"/>
        </p:xfrm>
        <a:graphic>
          <a:graphicData uri="http://schemas.openxmlformats.org/presentationml/2006/ole">
            <mc:AlternateContent xmlns:mc="http://schemas.openxmlformats.org/markup-compatibility/2006">
              <mc:Choice xmlns:v="urn:schemas-microsoft-com:vml" Requires="v">
                <p:oleObj spid="_x0000_s7198" name="Equation" r:id="rId14" imgW="2031840" imgH="393480" progId="Equation.DSMT4">
                  <p:embed/>
                </p:oleObj>
              </mc:Choice>
              <mc:Fallback>
                <p:oleObj name="Equation" r:id="rId14" imgW="2031840" imgH="393480" progId="Equation.DSMT4">
                  <p:embed/>
                  <p:pic>
                    <p:nvPicPr>
                      <p:cNvPr id="19" name="Αντικείμενο 18">
                        <a:extLst>
                          <a:ext uri="{FF2B5EF4-FFF2-40B4-BE49-F238E27FC236}">
                            <a16:creationId xmlns:a16="http://schemas.microsoft.com/office/drawing/2014/main" id="{00E6D04B-84ED-4690-B352-2602F860DC87}"/>
                          </a:ext>
                        </a:extLst>
                      </p:cNvPr>
                      <p:cNvPicPr>
                        <a:picLocks noChangeAspect="1" noChangeArrowheads="1"/>
                      </p:cNvPicPr>
                      <p:nvPr/>
                    </p:nvPicPr>
                    <p:blipFill>
                      <a:blip r:embed="rId15"/>
                      <a:srcRect/>
                      <a:stretch>
                        <a:fillRect/>
                      </a:stretch>
                    </p:blipFill>
                    <p:spPr bwMode="auto">
                      <a:xfrm>
                        <a:off x="5522912" y="3222736"/>
                        <a:ext cx="4283075" cy="836613"/>
                      </a:xfrm>
                      <a:prstGeom prst="rect">
                        <a:avLst/>
                      </a:prstGeom>
                      <a:noFill/>
                    </p:spPr>
                  </p:pic>
                </p:oleObj>
              </mc:Fallback>
            </mc:AlternateContent>
          </a:graphicData>
        </a:graphic>
      </p:graphicFrame>
      <p:sp>
        <p:nvSpPr>
          <p:cNvPr id="24" name="Βέλος: Δεξιό 23">
            <a:extLst>
              <a:ext uri="{FF2B5EF4-FFF2-40B4-BE49-F238E27FC236}">
                <a16:creationId xmlns:a16="http://schemas.microsoft.com/office/drawing/2014/main" id="{CE208DF3-1A71-4BD4-A0A9-FEA3E7669FD2}"/>
              </a:ext>
            </a:extLst>
          </p:cNvPr>
          <p:cNvSpPr/>
          <p:nvPr/>
        </p:nvSpPr>
        <p:spPr>
          <a:xfrm>
            <a:off x="3080550" y="4471769"/>
            <a:ext cx="624045" cy="294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26" name="TextBox 25">
            <a:extLst>
              <a:ext uri="{FF2B5EF4-FFF2-40B4-BE49-F238E27FC236}">
                <a16:creationId xmlns:a16="http://schemas.microsoft.com/office/drawing/2014/main" id="{B7C4AD6D-2862-4538-A18F-4D5C615C609F}"/>
              </a:ext>
            </a:extLst>
          </p:cNvPr>
          <p:cNvSpPr txBox="1"/>
          <p:nvPr/>
        </p:nvSpPr>
        <p:spPr>
          <a:xfrm>
            <a:off x="4341349" y="4324242"/>
            <a:ext cx="3959271" cy="589072"/>
          </a:xfrm>
          <a:prstGeom prst="rect">
            <a:avLst/>
          </a:prstGeom>
          <a:noFill/>
        </p:spPr>
        <p:txBody>
          <a:bodyPr wrap="square" rtlCol="0">
            <a:spAutoFit/>
          </a:bodyPr>
          <a:lstStyle/>
          <a:p>
            <a:pPr>
              <a:lnSpc>
                <a:spcPct val="150000"/>
              </a:lnSpc>
            </a:pPr>
            <a:r>
              <a:rPr lang="el-GR" sz="2400" i="1" dirty="0"/>
              <a:t>d=x</a:t>
            </a:r>
            <a:r>
              <a:rPr lang="el-GR" sz="2400" i="1" baseline="-25000" dirty="0"/>
              <a:t>1</a:t>
            </a:r>
            <a:r>
              <a:rPr lang="el-GR" sz="2400" i="1" dirty="0"/>
              <a:t>-x</a:t>
            </a:r>
            <a:r>
              <a:rPr lang="el-GR" sz="2400" i="1" baseline="-25000" dirty="0"/>
              <a:t>2</a:t>
            </a:r>
            <a:r>
              <a:rPr lang="el-GR" sz="2400" i="1" dirty="0"/>
              <a:t>=75m-50m =25 m</a:t>
            </a:r>
            <a:endParaRPr lang="el-GR" sz="2400" dirty="0"/>
          </a:p>
        </p:txBody>
      </p:sp>
    </p:spTree>
    <p:extLst>
      <p:ext uri="{BB962C8B-B14F-4D97-AF65-F5344CB8AC3E}">
        <p14:creationId xmlns:p14="http://schemas.microsoft.com/office/powerpoint/2010/main" val="385402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0-#ppt_w/2"/>
                                          </p:val>
                                        </p:tav>
                                        <p:tav tm="100000">
                                          <p:val>
                                            <p:strVal val="#ppt_x"/>
                                          </p:val>
                                        </p:tav>
                                      </p:tavLst>
                                    </p:anim>
                                    <p:anim calcmode="lin" valueType="num">
                                      <p:cBhvr additive="base">
                                        <p:cTn id="5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1+#ppt_w/2"/>
                                          </p:val>
                                        </p:tav>
                                        <p:tav tm="100000">
                                          <p:val>
                                            <p:strVal val="#ppt_x"/>
                                          </p:val>
                                        </p:tav>
                                      </p:tavLst>
                                    </p:anim>
                                    <p:anim calcmode="lin" valueType="num">
                                      <p:cBhvr additive="base">
                                        <p:cTn id="66"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6" grpId="0" animBg="1"/>
      <p:bldP spid="24" grpId="0" animBg="1"/>
      <p:bldP spid="2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 id="{3F69B4F0-400D-450C-B02F-D11C6731928F}" vid="{DF2E23AC-7185-45B9-87BD-CFCD23FD866E}"/>
    </a:ext>
  </a:extLst>
</a:theme>
</file>

<file path=docProps/app.xml><?xml version="1.0" encoding="utf-8"?>
<Properties xmlns="http://schemas.openxmlformats.org/officeDocument/2006/extended-properties" xmlns:vt="http://schemas.openxmlformats.org/officeDocument/2006/docPropsVTypes">
  <Template>32</Template>
  <TotalTime>46</TotalTime>
  <Words>345</Words>
  <Application>Microsoft Office PowerPoint</Application>
  <PresentationFormat>Ευρεία οθόνη</PresentationFormat>
  <Paragraphs>28</Paragraphs>
  <Slides>7</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7</vt:i4>
      </vt:variant>
    </vt:vector>
  </HeadingPairs>
  <TitlesOfParts>
    <vt:vector size="13" baseType="lpstr">
      <vt:lpstr>Arial</vt:lpstr>
      <vt:lpstr>Calibri</vt:lpstr>
      <vt:lpstr>Calibri Light</vt:lpstr>
      <vt:lpstr>Θέμα του Office</vt:lpstr>
      <vt:lpstr>Σχεδίαση του Microsoft Visio</vt:lpstr>
      <vt:lpstr>MathType 6.0 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dmarg</dc:creator>
  <cp:lastModifiedBy>dmarg</cp:lastModifiedBy>
  <cp:revision>8</cp:revision>
  <dcterms:created xsi:type="dcterms:W3CDTF">2020-11-11T09:38:05Z</dcterms:created>
  <dcterms:modified xsi:type="dcterms:W3CDTF">2020-11-11T10:24:24Z</dcterms:modified>
</cp:coreProperties>
</file>