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8" d="100"/>
          <a:sy n="98" d="100"/>
        </p:scale>
        <p:origin x="110"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57DB1AC-61EC-40AB-AB5E-221F7C31D790}"/>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6AA9EDBC-EBBD-4C02-BE87-1BBC56721B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B5407058-6A4C-469F-A907-2E90BFD24F39}"/>
              </a:ext>
            </a:extLst>
          </p:cNvPr>
          <p:cNvSpPr>
            <a:spLocks noGrp="1"/>
          </p:cNvSpPr>
          <p:nvPr>
            <p:ph type="dt" sz="half" idx="10"/>
          </p:nvPr>
        </p:nvSpPr>
        <p:spPr/>
        <p:txBody>
          <a:bodyPr/>
          <a:lstStyle/>
          <a:p>
            <a:fld id="{3AD1EA0A-2DC0-4AA8-A8DE-DAB65FA2B205}" type="datetimeFigureOut">
              <a:rPr lang="el-GR" smtClean="0"/>
              <a:t>8/11/2020</a:t>
            </a:fld>
            <a:endParaRPr lang="el-GR"/>
          </a:p>
        </p:txBody>
      </p:sp>
      <p:sp>
        <p:nvSpPr>
          <p:cNvPr id="5" name="Θέση υποσέλιδου 4">
            <a:extLst>
              <a:ext uri="{FF2B5EF4-FFF2-40B4-BE49-F238E27FC236}">
                <a16:creationId xmlns:a16="http://schemas.microsoft.com/office/drawing/2014/main" id="{462F8A6F-6A02-44F6-BD44-6C54CD09D25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BFD6FA1-BA3B-4AFA-99A0-401CCF60BBDC}"/>
              </a:ext>
            </a:extLst>
          </p:cNvPr>
          <p:cNvSpPr>
            <a:spLocks noGrp="1"/>
          </p:cNvSpPr>
          <p:nvPr>
            <p:ph type="sldNum" sz="quarter" idx="12"/>
          </p:nvPr>
        </p:nvSpPr>
        <p:spPr/>
        <p:txBody>
          <a:bodyPr/>
          <a:lstStyle/>
          <a:p>
            <a:fld id="{3A9EB1BD-2CDB-49BD-9701-6E6BD0D13659}" type="slidenum">
              <a:rPr lang="el-GR" smtClean="0"/>
              <a:t>‹#›</a:t>
            </a:fld>
            <a:endParaRPr lang="el-GR"/>
          </a:p>
        </p:txBody>
      </p:sp>
    </p:spTree>
    <p:extLst>
      <p:ext uri="{BB962C8B-B14F-4D97-AF65-F5344CB8AC3E}">
        <p14:creationId xmlns:p14="http://schemas.microsoft.com/office/powerpoint/2010/main" val="355078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2591B1F-528C-486B-93F4-0EDCCA9CA21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CB85D4C5-EAA1-4AB5-ABA4-1314F00B4251}"/>
              </a:ext>
            </a:extLst>
          </p:cNvPr>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A9D4F9D3-3942-4925-87EB-D7AB3894B5C6}"/>
              </a:ext>
            </a:extLst>
          </p:cNvPr>
          <p:cNvSpPr>
            <a:spLocks noGrp="1"/>
          </p:cNvSpPr>
          <p:nvPr>
            <p:ph type="dt" sz="half" idx="10"/>
          </p:nvPr>
        </p:nvSpPr>
        <p:spPr/>
        <p:txBody>
          <a:bodyPr/>
          <a:lstStyle/>
          <a:p>
            <a:fld id="{3AD1EA0A-2DC0-4AA8-A8DE-DAB65FA2B205}" type="datetimeFigureOut">
              <a:rPr lang="el-GR" smtClean="0"/>
              <a:t>8/11/2020</a:t>
            </a:fld>
            <a:endParaRPr lang="el-GR"/>
          </a:p>
        </p:txBody>
      </p:sp>
      <p:sp>
        <p:nvSpPr>
          <p:cNvPr id="5" name="Θέση υποσέλιδου 4">
            <a:extLst>
              <a:ext uri="{FF2B5EF4-FFF2-40B4-BE49-F238E27FC236}">
                <a16:creationId xmlns:a16="http://schemas.microsoft.com/office/drawing/2014/main" id="{F058AEFA-E4D5-4C17-A1A4-78DD584B89E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BDD49E3-3A43-48BA-B3DB-664043240FFD}"/>
              </a:ext>
            </a:extLst>
          </p:cNvPr>
          <p:cNvSpPr>
            <a:spLocks noGrp="1"/>
          </p:cNvSpPr>
          <p:nvPr>
            <p:ph type="sldNum" sz="quarter" idx="12"/>
          </p:nvPr>
        </p:nvSpPr>
        <p:spPr/>
        <p:txBody>
          <a:bodyPr/>
          <a:lstStyle/>
          <a:p>
            <a:fld id="{3A9EB1BD-2CDB-49BD-9701-6E6BD0D13659}" type="slidenum">
              <a:rPr lang="el-GR" smtClean="0"/>
              <a:t>‹#›</a:t>
            </a:fld>
            <a:endParaRPr lang="el-GR"/>
          </a:p>
        </p:txBody>
      </p:sp>
    </p:spTree>
    <p:extLst>
      <p:ext uri="{BB962C8B-B14F-4D97-AF65-F5344CB8AC3E}">
        <p14:creationId xmlns:p14="http://schemas.microsoft.com/office/powerpoint/2010/main" val="767436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DC8A1C84-D941-4AAB-9BB1-B6295FC549F3}"/>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F1069475-BEA5-4FCE-A907-0CCBC81C0724}"/>
              </a:ext>
            </a:extLst>
          </p:cNvPr>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7931D0DA-D077-4A83-991B-D75E636547E8}"/>
              </a:ext>
            </a:extLst>
          </p:cNvPr>
          <p:cNvSpPr>
            <a:spLocks noGrp="1"/>
          </p:cNvSpPr>
          <p:nvPr>
            <p:ph type="dt" sz="half" idx="10"/>
          </p:nvPr>
        </p:nvSpPr>
        <p:spPr/>
        <p:txBody>
          <a:bodyPr/>
          <a:lstStyle/>
          <a:p>
            <a:fld id="{3AD1EA0A-2DC0-4AA8-A8DE-DAB65FA2B205}" type="datetimeFigureOut">
              <a:rPr lang="el-GR" smtClean="0"/>
              <a:t>8/11/2020</a:t>
            </a:fld>
            <a:endParaRPr lang="el-GR"/>
          </a:p>
        </p:txBody>
      </p:sp>
      <p:sp>
        <p:nvSpPr>
          <p:cNvPr id="5" name="Θέση υποσέλιδου 4">
            <a:extLst>
              <a:ext uri="{FF2B5EF4-FFF2-40B4-BE49-F238E27FC236}">
                <a16:creationId xmlns:a16="http://schemas.microsoft.com/office/drawing/2014/main" id="{6951FCE1-CCF4-448E-A62B-06F780585BF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6294095-C051-4994-9ED4-97EFE1A59561}"/>
              </a:ext>
            </a:extLst>
          </p:cNvPr>
          <p:cNvSpPr>
            <a:spLocks noGrp="1"/>
          </p:cNvSpPr>
          <p:nvPr>
            <p:ph type="sldNum" sz="quarter" idx="12"/>
          </p:nvPr>
        </p:nvSpPr>
        <p:spPr/>
        <p:txBody>
          <a:bodyPr/>
          <a:lstStyle/>
          <a:p>
            <a:fld id="{3A9EB1BD-2CDB-49BD-9701-6E6BD0D13659}" type="slidenum">
              <a:rPr lang="el-GR" smtClean="0"/>
              <a:t>‹#›</a:t>
            </a:fld>
            <a:endParaRPr lang="el-GR"/>
          </a:p>
        </p:txBody>
      </p:sp>
    </p:spTree>
    <p:extLst>
      <p:ext uri="{BB962C8B-B14F-4D97-AF65-F5344CB8AC3E}">
        <p14:creationId xmlns:p14="http://schemas.microsoft.com/office/powerpoint/2010/main" val="1294598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1812482-5FBF-4859-B2BE-A317B9A06E4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F604DD3-5606-4CC3-AC69-9385E257018E}"/>
              </a:ext>
            </a:extLst>
          </p:cNvPr>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2E05FAF9-60A8-42D9-BDE7-65656927C4B9}"/>
              </a:ext>
            </a:extLst>
          </p:cNvPr>
          <p:cNvSpPr>
            <a:spLocks noGrp="1"/>
          </p:cNvSpPr>
          <p:nvPr>
            <p:ph type="dt" sz="half" idx="10"/>
          </p:nvPr>
        </p:nvSpPr>
        <p:spPr/>
        <p:txBody>
          <a:bodyPr/>
          <a:lstStyle/>
          <a:p>
            <a:fld id="{3AD1EA0A-2DC0-4AA8-A8DE-DAB65FA2B205}" type="datetimeFigureOut">
              <a:rPr lang="el-GR" smtClean="0"/>
              <a:t>8/11/2020</a:t>
            </a:fld>
            <a:endParaRPr lang="el-GR"/>
          </a:p>
        </p:txBody>
      </p:sp>
      <p:sp>
        <p:nvSpPr>
          <p:cNvPr id="5" name="Θέση υποσέλιδου 4">
            <a:extLst>
              <a:ext uri="{FF2B5EF4-FFF2-40B4-BE49-F238E27FC236}">
                <a16:creationId xmlns:a16="http://schemas.microsoft.com/office/drawing/2014/main" id="{5A33EC5D-0BED-4283-A8DA-D12CF1CB26E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58B718C-93BE-48C7-AFFE-1F926AAC6BC9}"/>
              </a:ext>
            </a:extLst>
          </p:cNvPr>
          <p:cNvSpPr>
            <a:spLocks noGrp="1"/>
          </p:cNvSpPr>
          <p:nvPr>
            <p:ph type="sldNum" sz="quarter" idx="12"/>
          </p:nvPr>
        </p:nvSpPr>
        <p:spPr/>
        <p:txBody>
          <a:bodyPr/>
          <a:lstStyle/>
          <a:p>
            <a:fld id="{3A9EB1BD-2CDB-49BD-9701-6E6BD0D13659}" type="slidenum">
              <a:rPr lang="el-GR" smtClean="0"/>
              <a:t>‹#›</a:t>
            </a:fld>
            <a:endParaRPr lang="el-GR"/>
          </a:p>
        </p:txBody>
      </p:sp>
    </p:spTree>
    <p:extLst>
      <p:ext uri="{BB962C8B-B14F-4D97-AF65-F5344CB8AC3E}">
        <p14:creationId xmlns:p14="http://schemas.microsoft.com/office/powerpoint/2010/main" val="761676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46C271-44E1-42EC-9008-3A383157A415}"/>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C2ED54B-6B8F-487B-8387-9332914324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a:extLst>
              <a:ext uri="{FF2B5EF4-FFF2-40B4-BE49-F238E27FC236}">
                <a16:creationId xmlns:a16="http://schemas.microsoft.com/office/drawing/2014/main" id="{15344268-ADAC-48DD-B9B1-FAAE0D116C45}"/>
              </a:ext>
            </a:extLst>
          </p:cNvPr>
          <p:cNvSpPr>
            <a:spLocks noGrp="1"/>
          </p:cNvSpPr>
          <p:nvPr>
            <p:ph type="dt" sz="half" idx="10"/>
          </p:nvPr>
        </p:nvSpPr>
        <p:spPr/>
        <p:txBody>
          <a:bodyPr/>
          <a:lstStyle/>
          <a:p>
            <a:fld id="{3AD1EA0A-2DC0-4AA8-A8DE-DAB65FA2B205}" type="datetimeFigureOut">
              <a:rPr lang="el-GR" smtClean="0"/>
              <a:t>8/11/2020</a:t>
            </a:fld>
            <a:endParaRPr lang="el-GR"/>
          </a:p>
        </p:txBody>
      </p:sp>
      <p:sp>
        <p:nvSpPr>
          <p:cNvPr id="5" name="Θέση υποσέλιδου 4">
            <a:extLst>
              <a:ext uri="{FF2B5EF4-FFF2-40B4-BE49-F238E27FC236}">
                <a16:creationId xmlns:a16="http://schemas.microsoft.com/office/drawing/2014/main" id="{247C1500-0BE3-4017-9950-5BFCC45B161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54FDACD-4A10-449F-A03B-D2749148470C}"/>
              </a:ext>
            </a:extLst>
          </p:cNvPr>
          <p:cNvSpPr>
            <a:spLocks noGrp="1"/>
          </p:cNvSpPr>
          <p:nvPr>
            <p:ph type="sldNum" sz="quarter" idx="12"/>
          </p:nvPr>
        </p:nvSpPr>
        <p:spPr/>
        <p:txBody>
          <a:bodyPr/>
          <a:lstStyle/>
          <a:p>
            <a:fld id="{3A9EB1BD-2CDB-49BD-9701-6E6BD0D13659}" type="slidenum">
              <a:rPr lang="el-GR" smtClean="0"/>
              <a:t>‹#›</a:t>
            </a:fld>
            <a:endParaRPr lang="el-GR"/>
          </a:p>
        </p:txBody>
      </p:sp>
    </p:spTree>
    <p:extLst>
      <p:ext uri="{BB962C8B-B14F-4D97-AF65-F5344CB8AC3E}">
        <p14:creationId xmlns:p14="http://schemas.microsoft.com/office/powerpoint/2010/main" val="368233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E325102-A8DF-4B13-B45F-D9959E34711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3D5EE80-6CFE-4483-A74D-39B6C333E3D6}"/>
              </a:ext>
            </a:extLst>
          </p:cNvPr>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a:extLst>
              <a:ext uri="{FF2B5EF4-FFF2-40B4-BE49-F238E27FC236}">
                <a16:creationId xmlns:a16="http://schemas.microsoft.com/office/drawing/2014/main" id="{714FA8C7-5E93-44A9-9750-B2795347C56E}"/>
              </a:ext>
            </a:extLst>
          </p:cNvPr>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a:extLst>
              <a:ext uri="{FF2B5EF4-FFF2-40B4-BE49-F238E27FC236}">
                <a16:creationId xmlns:a16="http://schemas.microsoft.com/office/drawing/2014/main" id="{968C3056-343B-4FBC-9CE5-BD3B2E31FDF2}"/>
              </a:ext>
            </a:extLst>
          </p:cNvPr>
          <p:cNvSpPr>
            <a:spLocks noGrp="1"/>
          </p:cNvSpPr>
          <p:nvPr>
            <p:ph type="dt" sz="half" idx="10"/>
          </p:nvPr>
        </p:nvSpPr>
        <p:spPr/>
        <p:txBody>
          <a:bodyPr/>
          <a:lstStyle/>
          <a:p>
            <a:fld id="{3AD1EA0A-2DC0-4AA8-A8DE-DAB65FA2B205}" type="datetimeFigureOut">
              <a:rPr lang="el-GR" smtClean="0"/>
              <a:t>8/11/2020</a:t>
            </a:fld>
            <a:endParaRPr lang="el-GR"/>
          </a:p>
        </p:txBody>
      </p:sp>
      <p:sp>
        <p:nvSpPr>
          <p:cNvPr id="6" name="Θέση υποσέλιδου 5">
            <a:extLst>
              <a:ext uri="{FF2B5EF4-FFF2-40B4-BE49-F238E27FC236}">
                <a16:creationId xmlns:a16="http://schemas.microsoft.com/office/drawing/2014/main" id="{D8E801D5-02C9-431C-83F6-BF6FDC6831B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E3DA669C-244F-4FED-AFDA-3263DD9090F6}"/>
              </a:ext>
            </a:extLst>
          </p:cNvPr>
          <p:cNvSpPr>
            <a:spLocks noGrp="1"/>
          </p:cNvSpPr>
          <p:nvPr>
            <p:ph type="sldNum" sz="quarter" idx="12"/>
          </p:nvPr>
        </p:nvSpPr>
        <p:spPr/>
        <p:txBody>
          <a:bodyPr/>
          <a:lstStyle/>
          <a:p>
            <a:fld id="{3A9EB1BD-2CDB-49BD-9701-6E6BD0D13659}" type="slidenum">
              <a:rPr lang="el-GR" smtClean="0"/>
              <a:t>‹#›</a:t>
            </a:fld>
            <a:endParaRPr lang="el-GR"/>
          </a:p>
        </p:txBody>
      </p:sp>
    </p:spTree>
    <p:extLst>
      <p:ext uri="{BB962C8B-B14F-4D97-AF65-F5344CB8AC3E}">
        <p14:creationId xmlns:p14="http://schemas.microsoft.com/office/powerpoint/2010/main" val="1259024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D72155F-F656-4555-A304-39FC66A76AAB}"/>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9627D10-E4AE-4A55-88F6-6676B551E0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49D1F56D-D931-4850-AA78-875B4ECA343B}"/>
              </a:ext>
            </a:extLst>
          </p:cNvPr>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a:extLst>
              <a:ext uri="{FF2B5EF4-FFF2-40B4-BE49-F238E27FC236}">
                <a16:creationId xmlns:a16="http://schemas.microsoft.com/office/drawing/2014/main" id="{C7B670CB-C7CE-437E-8D10-3FD31D44AC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a:extLst>
              <a:ext uri="{FF2B5EF4-FFF2-40B4-BE49-F238E27FC236}">
                <a16:creationId xmlns:a16="http://schemas.microsoft.com/office/drawing/2014/main" id="{5B3E6B16-6C6B-46E9-8BC1-085C45F8BDAA}"/>
              </a:ext>
            </a:extLst>
          </p:cNvPr>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a:extLst>
              <a:ext uri="{FF2B5EF4-FFF2-40B4-BE49-F238E27FC236}">
                <a16:creationId xmlns:a16="http://schemas.microsoft.com/office/drawing/2014/main" id="{7032E355-1982-49F9-85D7-CCB06B22952C}"/>
              </a:ext>
            </a:extLst>
          </p:cNvPr>
          <p:cNvSpPr>
            <a:spLocks noGrp="1"/>
          </p:cNvSpPr>
          <p:nvPr>
            <p:ph type="dt" sz="half" idx="10"/>
          </p:nvPr>
        </p:nvSpPr>
        <p:spPr/>
        <p:txBody>
          <a:bodyPr/>
          <a:lstStyle/>
          <a:p>
            <a:fld id="{3AD1EA0A-2DC0-4AA8-A8DE-DAB65FA2B205}" type="datetimeFigureOut">
              <a:rPr lang="el-GR" smtClean="0"/>
              <a:t>8/11/2020</a:t>
            </a:fld>
            <a:endParaRPr lang="el-GR"/>
          </a:p>
        </p:txBody>
      </p:sp>
      <p:sp>
        <p:nvSpPr>
          <p:cNvPr id="8" name="Θέση υποσέλιδου 7">
            <a:extLst>
              <a:ext uri="{FF2B5EF4-FFF2-40B4-BE49-F238E27FC236}">
                <a16:creationId xmlns:a16="http://schemas.microsoft.com/office/drawing/2014/main" id="{969C7E78-63B8-4DCC-868A-F8E9BAA057EF}"/>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38C82926-AF70-470E-B48F-3DC8D0B9215E}"/>
              </a:ext>
            </a:extLst>
          </p:cNvPr>
          <p:cNvSpPr>
            <a:spLocks noGrp="1"/>
          </p:cNvSpPr>
          <p:nvPr>
            <p:ph type="sldNum" sz="quarter" idx="12"/>
          </p:nvPr>
        </p:nvSpPr>
        <p:spPr/>
        <p:txBody>
          <a:bodyPr/>
          <a:lstStyle/>
          <a:p>
            <a:fld id="{3A9EB1BD-2CDB-49BD-9701-6E6BD0D13659}" type="slidenum">
              <a:rPr lang="el-GR" smtClean="0"/>
              <a:t>‹#›</a:t>
            </a:fld>
            <a:endParaRPr lang="el-GR"/>
          </a:p>
        </p:txBody>
      </p:sp>
    </p:spTree>
    <p:extLst>
      <p:ext uri="{BB962C8B-B14F-4D97-AF65-F5344CB8AC3E}">
        <p14:creationId xmlns:p14="http://schemas.microsoft.com/office/powerpoint/2010/main" val="1854101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2FEDBC-1212-448C-8E03-2DDAE5298A9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074452E5-E8A6-4739-92CA-E42009464FAA}"/>
              </a:ext>
            </a:extLst>
          </p:cNvPr>
          <p:cNvSpPr>
            <a:spLocks noGrp="1"/>
          </p:cNvSpPr>
          <p:nvPr>
            <p:ph type="dt" sz="half" idx="10"/>
          </p:nvPr>
        </p:nvSpPr>
        <p:spPr/>
        <p:txBody>
          <a:bodyPr/>
          <a:lstStyle/>
          <a:p>
            <a:fld id="{3AD1EA0A-2DC0-4AA8-A8DE-DAB65FA2B205}" type="datetimeFigureOut">
              <a:rPr lang="el-GR" smtClean="0"/>
              <a:t>8/11/2020</a:t>
            </a:fld>
            <a:endParaRPr lang="el-GR"/>
          </a:p>
        </p:txBody>
      </p:sp>
      <p:sp>
        <p:nvSpPr>
          <p:cNvPr id="4" name="Θέση υποσέλιδου 3">
            <a:extLst>
              <a:ext uri="{FF2B5EF4-FFF2-40B4-BE49-F238E27FC236}">
                <a16:creationId xmlns:a16="http://schemas.microsoft.com/office/drawing/2014/main" id="{B3CB042D-2D71-44CA-995F-0C6F0051063C}"/>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D451A472-540A-4272-A6FD-538BE5426753}"/>
              </a:ext>
            </a:extLst>
          </p:cNvPr>
          <p:cNvSpPr>
            <a:spLocks noGrp="1"/>
          </p:cNvSpPr>
          <p:nvPr>
            <p:ph type="sldNum" sz="quarter" idx="12"/>
          </p:nvPr>
        </p:nvSpPr>
        <p:spPr/>
        <p:txBody>
          <a:bodyPr/>
          <a:lstStyle/>
          <a:p>
            <a:fld id="{3A9EB1BD-2CDB-49BD-9701-6E6BD0D13659}" type="slidenum">
              <a:rPr lang="el-GR" smtClean="0"/>
              <a:t>‹#›</a:t>
            </a:fld>
            <a:endParaRPr lang="el-GR"/>
          </a:p>
        </p:txBody>
      </p:sp>
    </p:spTree>
    <p:extLst>
      <p:ext uri="{BB962C8B-B14F-4D97-AF65-F5344CB8AC3E}">
        <p14:creationId xmlns:p14="http://schemas.microsoft.com/office/powerpoint/2010/main" val="2157467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6F7CABB5-D352-4C41-81E8-FD196826D4BE}"/>
              </a:ext>
            </a:extLst>
          </p:cNvPr>
          <p:cNvSpPr>
            <a:spLocks noGrp="1"/>
          </p:cNvSpPr>
          <p:nvPr>
            <p:ph type="dt" sz="half" idx="10"/>
          </p:nvPr>
        </p:nvSpPr>
        <p:spPr/>
        <p:txBody>
          <a:bodyPr/>
          <a:lstStyle/>
          <a:p>
            <a:fld id="{3AD1EA0A-2DC0-4AA8-A8DE-DAB65FA2B205}" type="datetimeFigureOut">
              <a:rPr lang="el-GR" smtClean="0"/>
              <a:t>8/11/2020</a:t>
            </a:fld>
            <a:endParaRPr lang="el-GR"/>
          </a:p>
        </p:txBody>
      </p:sp>
      <p:sp>
        <p:nvSpPr>
          <p:cNvPr id="3" name="Θέση υποσέλιδου 2">
            <a:extLst>
              <a:ext uri="{FF2B5EF4-FFF2-40B4-BE49-F238E27FC236}">
                <a16:creationId xmlns:a16="http://schemas.microsoft.com/office/drawing/2014/main" id="{1E7673B4-7CB4-4FE8-91D2-A23727350F38}"/>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001156EB-EF90-4534-A5E7-BB9E9DD28CA8}"/>
              </a:ext>
            </a:extLst>
          </p:cNvPr>
          <p:cNvSpPr>
            <a:spLocks noGrp="1"/>
          </p:cNvSpPr>
          <p:nvPr>
            <p:ph type="sldNum" sz="quarter" idx="12"/>
          </p:nvPr>
        </p:nvSpPr>
        <p:spPr/>
        <p:txBody>
          <a:bodyPr/>
          <a:lstStyle/>
          <a:p>
            <a:fld id="{3A9EB1BD-2CDB-49BD-9701-6E6BD0D13659}" type="slidenum">
              <a:rPr lang="el-GR" smtClean="0"/>
              <a:t>‹#›</a:t>
            </a:fld>
            <a:endParaRPr lang="el-GR"/>
          </a:p>
        </p:txBody>
      </p:sp>
    </p:spTree>
    <p:extLst>
      <p:ext uri="{BB962C8B-B14F-4D97-AF65-F5344CB8AC3E}">
        <p14:creationId xmlns:p14="http://schemas.microsoft.com/office/powerpoint/2010/main" val="2156902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DC3ED1D-3CE5-41AE-B7D9-F5EEF6C81C0D}"/>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B951813-22E0-4686-9FDC-EA34D361C7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a:extLst>
              <a:ext uri="{FF2B5EF4-FFF2-40B4-BE49-F238E27FC236}">
                <a16:creationId xmlns:a16="http://schemas.microsoft.com/office/drawing/2014/main" id="{C8E8D9F9-5691-4610-B08B-753442EC73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EFCE365E-48D4-4AD3-AFC3-FDCA34849B52}"/>
              </a:ext>
            </a:extLst>
          </p:cNvPr>
          <p:cNvSpPr>
            <a:spLocks noGrp="1"/>
          </p:cNvSpPr>
          <p:nvPr>
            <p:ph type="dt" sz="half" idx="10"/>
          </p:nvPr>
        </p:nvSpPr>
        <p:spPr/>
        <p:txBody>
          <a:bodyPr/>
          <a:lstStyle/>
          <a:p>
            <a:fld id="{3AD1EA0A-2DC0-4AA8-A8DE-DAB65FA2B205}" type="datetimeFigureOut">
              <a:rPr lang="el-GR" smtClean="0"/>
              <a:t>8/11/2020</a:t>
            </a:fld>
            <a:endParaRPr lang="el-GR"/>
          </a:p>
        </p:txBody>
      </p:sp>
      <p:sp>
        <p:nvSpPr>
          <p:cNvPr id="6" name="Θέση υποσέλιδου 5">
            <a:extLst>
              <a:ext uri="{FF2B5EF4-FFF2-40B4-BE49-F238E27FC236}">
                <a16:creationId xmlns:a16="http://schemas.microsoft.com/office/drawing/2014/main" id="{85D49F3F-8287-453B-B35D-C305145A261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1713A378-D51A-48DF-9F61-BBF2644B6444}"/>
              </a:ext>
            </a:extLst>
          </p:cNvPr>
          <p:cNvSpPr>
            <a:spLocks noGrp="1"/>
          </p:cNvSpPr>
          <p:nvPr>
            <p:ph type="sldNum" sz="quarter" idx="12"/>
          </p:nvPr>
        </p:nvSpPr>
        <p:spPr/>
        <p:txBody>
          <a:bodyPr/>
          <a:lstStyle/>
          <a:p>
            <a:fld id="{3A9EB1BD-2CDB-49BD-9701-6E6BD0D13659}" type="slidenum">
              <a:rPr lang="el-GR" smtClean="0"/>
              <a:t>‹#›</a:t>
            </a:fld>
            <a:endParaRPr lang="el-GR"/>
          </a:p>
        </p:txBody>
      </p:sp>
    </p:spTree>
    <p:extLst>
      <p:ext uri="{BB962C8B-B14F-4D97-AF65-F5344CB8AC3E}">
        <p14:creationId xmlns:p14="http://schemas.microsoft.com/office/powerpoint/2010/main" val="3843894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452DF2A-DEB1-4C3C-BFCC-CD827CF9318B}"/>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352C917B-A44F-40F2-A936-66B554DEDF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p>
        </p:txBody>
      </p:sp>
      <p:sp>
        <p:nvSpPr>
          <p:cNvPr id="4" name="Θέση κειμένου 3">
            <a:extLst>
              <a:ext uri="{FF2B5EF4-FFF2-40B4-BE49-F238E27FC236}">
                <a16:creationId xmlns:a16="http://schemas.microsoft.com/office/drawing/2014/main" id="{E2AB7DDC-ECEF-475C-8976-3AC05DDAC4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88C8967C-7E9D-4C30-8E7B-7DD9942EEE4C}"/>
              </a:ext>
            </a:extLst>
          </p:cNvPr>
          <p:cNvSpPr>
            <a:spLocks noGrp="1"/>
          </p:cNvSpPr>
          <p:nvPr>
            <p:ph type="dt" sz="half" idx="10"/>
          </p:nvPr>
        </p:nvSpPr>
        <p:spPr/>
        <p:txBody>
          <a:bodyPr/>
          <a:lstStyle/>
          <a:p>
            <a:fld id="{3AD1EA0A-2DC0-4AA8-A8DE-DAB65FA2B205}" type="datetimeFigureOut">
              <a:rPr lang="el-GR" smtClean="0"/>
              <a:t>8/11/2020</a:t>
            </a:fld>
            <a:endParaRPr lang="el-GR"/>
          </a:p>
        </p:txBody>
      </p:sp>
      <p:sp>
        <p:nvSpPr>
          <p:cNvPr id="6" name="Θέση υποσέλιδου 5">
            <a:extLst>
              <a:ext uri="{FF2B5EF4-FFF2-40B4-BE49-F238E27FC236}">
                <a16:creationId xmlns:a16="http://schemas.microsoft.com/office/drawing/2014/main" id="{9CB48338-3156-4AAF-83DA-074BBEBCB8B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987F49B5-FB76-4344-BDD9-BFF3A159E3AA}"/>
              </a:ext>
            </a:extLst>
          </p:cNvPr>
          <p:cNvSpPr>
            <a:spLocks noGrp="1"/>
          </p:cNvSpPr>
          <p:nvPr>
            <p:ph type="sldNum" sz="quarter" idx="12"/>
          </p:nvPr>
        </p:nvSpPr>
        <p:spPr/>
        <p:txBody>
          <a:bodyPr/>
          <a:lstStyle/>
          <a:p>
            <a:fld id="{3A9EB1BD-2CDB-49BD-9701-6E6BD0D13659}" type="slidenum">
              <a:rPr lang="el-GR" smtClean="0"/>
              <a:t>‹#›</a:t>
            </a:fld>
            <a:endParaRPr lang="el-GR"/>
          </a:p>
        </p:txBody>
      </p:sp>
    </p:spTree>
    <p:extLst>
      <p:ext uri="{BB962C8B-B14F-4D97-AF65-F5344CB8AC3E}">
        <p14:creationId xmlns:p14="http://schemas.microsoft.com/office/powerpoint/2010/main" val="2507141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CA110BFB-F68B-4C3A-84CA-9F821ECEE0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46DFC1CD-8A49-442D-96F8-98C3C9534F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EA756328-FC83-483D-AE61-1C9F139DDC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D1EA0A-2DC0-4AA8-A8DE-DAB65FA2B205}" type="datetimeFigureOut">
              <a:rPr lang="el-GR" smtClean="0"/>
              <a:t>8/11/2020</a:t>
            </a:fld>
            <a:endParaRPr lang="el-GR"/>
          </a:p>
        </p:txBody>
      </p:sp>
      <p:sp>
        <p:nvSpPr>
          <p:cNvPr id="5" name="Θέση υποσέλιδου 4">
            <a:extLst>
              <a:ext uri="{FF2B5EF4-FFF2-40B4-BE49-F238E27FC236}">
                <a16:creationId xmlns:a16="http://schemas.microsoft.com/office/drawing/2014/main" id="{1D9BDA2B-E7E8-4766-A754-3524CB6F04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856F1ABB-302D-4A4A-AD6B-9D02939C2D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9EB1BD-2CDB-49BD-9701-6E6BD0D13659}" type="slidenum">
              <a:rPr lang="el-GR" smtClean="0"/>
              <a:t>‹#›</a:t>
            </a:fld>
            <a:endParaRPr lang="el-GR"/>
          </a:p>
        </p:txBody>
      </p:sp>
    </p:spTree>
    <p:extLst>
      <p:ext uri="{BB962C8B-B14F-4D97-AF65-F5344CB8AC3E}">
        <p14:creationId xmlns:p14="http://schemas.microsoft.com/office/powerpoint/2010/main" val="16097055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image" Target="../media/image2.png"/><Relationship Id="rId7"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3.emf"/><Relationship Id="rId4" Type="http://schemas.openxmlformats.org/officeDocument/2006/relationships/package" Target="../embeddings/Microsoft_Visio_Drawing.vsdx"/><Relationship Id="rId9" Type="http://schemas.openxmlformats.org/officeDocument/2006/relationships/image" Target="../media/image5.wmf"/></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3.e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package" Target="../embeddings/Microsoft_Visio_Drawing1.vsdx"/><Relationship Id="rId5" Type="http://schemas.openxmlformats.org/officeDocument/2006/relationships/image" Target="../media/image6.wmf"/><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8.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7.wmf"/><Relationship Id="rId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6598446-0BC1-4CBC-8F87-C3A053506013}"/>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7" name="Θέση υποσέλιδου 1">
            <a:extLst>
              <a:ext uri="{FF2B5EF4-FFF2-40B4-BE49-F238E27FC236}">
                <a16:creationId xmlns:a16="http://schemas.microsoft.com/office/drawing/2014/main" id="{7EFF6AEF-0BAE-473B-912D-2D45C512F523}"/>
              </a:ext>
            </a:extLst>
          </p:cNvPr>
          <p:cNvSpPr>
            <a:spLocks noGrp="1"/>
          </p:cNvSpPr>
          <p:nvPr>
            <p:ph type="ftr" sz="quarter" idx="11"/>
          </p:nvPr>
        </p:nvSpPr>
        <p:spPr>
          <a:xfrm>
            <a:off x="4165600" y="6356351"/>
            <a:ext cx="3860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i="1" dirty="0" err="1">
                <a:solidFill>
                  <a:srgbClr val="0070C0"/>
                </a:solidFill>
                <a:latin typeface="Calibri"/>
              </a:rPr>
              <a:t>ylikonet</a:t>
            </a:r>
            <a:r>
              <a:rPr kumimoji="0" lang="en-US" b="1" i="1" u="none" strike="noStrike" kern="1200" cap="none" spc="0" normalizeH="0" baseline="0" noProof="0" dirty="0">
                <a:ln>
                  <a:noFill/>
                </a:ln>
                <a:solidFill>
                  <a:srgbClr val="0070C0"/>
                </a:solidFill>
                <a:effectLst/>
                <a:uLnTx/>
                <a:uFillTx/>
                <a:latin typeface="Calibri"/>
                <a:ea typeface="+mn-ea"/>
                <a:cs typeface="+mn-cs"/>
              </a:rPr>
              <a:t>.gr</a:t>
            </a:r>
            <a:endParaRPr kumimoji="0" lang="el-GR" b="1" i="1" u="none" strike="noStrike" kern="1200" cap="none" spc="0" normalizeH="0" baseline="0" noProof="0" dirty="0">
              <a:ln>
                <a:noFill/>
              </a:ln>
              <a:solidFill>
                <a:srgbClr val="0070C0"/>
              </a:solidFill>
              <a:effectLst/>
              <a:uLnTx/>
              <a:uFillTx/>
              <a:latin typeface="Calibri"/>
              <a:ea typeface="+mn-ea"/>
              <a:cs typeface="+mn-cs"/>
            </a:endParaRPr>
          </a:p>
        </p:txBody>
      </p:sp>
      <p:graphicFrame>
        <p:nvGraphicFramePr>
          <p:cNvPr id="8" name="Πίνακας 7">
            <a:extLst>
              <a:ext uri="{FF2B5EF4-FFF2-40B4-BE49-F238E27FC236}">
                <a16:creationId xmlns:a16="http://schemas.microsoft.com/office/drawing/2014/main" id="{8A876C12-8757-4F3A-8D05-1D54A5F0BC8A}"/>
              </a:ext>
            </a:extLst>
          </p:cNvPr>
          <p:cNvGraphicFramePr>
            <a:graphicFrameLocks noGrp="1"/>
          </p:cNvGraphicFramePr>
          <p:nvPr>
            <p:extLst>
              <p:ext uri="{D42A27DB-BD31-4B8C-83A1-F6EECF244321}">
                <p14:modId xmlns:p14="http://schemas.microsoft.com/office/powerpoint/2010/main" val="1492662013"/>
              </p:ext>
            </p:extLst>
          </p:nvPr>
        </p:nvGraphicFramePr>
        <p:xfrm>
          <a:off x="2634369" y="1227623"/>
          <a:ext cx="6340955" cy="840874"/>
        </p:xfrm>
        <a:graphic>
          <a:graphicData uri="http://schemas.openxmlformats.org/drawingml/2006/table">
            <a:tbl>
              <a:tblPr firstRow="1" bandRow="1">
                <a:tableStyleId>{5C22544A-7EE6-4342-B048-85BDC9FD1C3A}</a:tableStyleId>
              </a:tblPr>
              <a:tblGrid>
                <a:gridCol w="6340955">
                  <a:extLst>
                    <a:ext uri="{9D8B030D-6E8A-4147-A177-3AD203B41FA5}">
                      <a16:colId xmlns:a16="http://schemas.microsoft.com/office/drawing/2014/main" val="3911836955"/>
                    </a:ext>
                  </a:extLst>
                </a:gridCol>
              </a:tblGrid>
              <a:tr h="84087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l-GR" sz="2800" b="1" i="1" kern="1200" dirty="0">
                          <a:solidFill>
                            <a:schemeClr val="lt1"/>
                          </a:solidFill>
                          <a:effectLst/>
                          <a:latin typeface="+mn-lt"/>
                          <a:ea typeface="+mn-ea"/>
                          <a:cs typeface="+mn-cs"/>
                        </a:rPr>
                        <a:t>Μια ερμηνεία και ένας υπολογισμός</a:t>
                      </a:r>
                    </a:p>
                  </a:txBody>
                  <a:tcPr anchor="ctr"/>
                </a:tc>
                <a:extLst>
                  <a:ext uri="{0D108BD9-81ED-4DB2-BD59-A6C34878D82A}">
                    <a16:rowId xmlns:a16="http://schemas.microsoft.com/office/drawing/2014/main" val="2103343824"/>
                  </a:ext>
                </a:extLst>
              </a:tr>
            </a:tbl>
          </a:graphicData>
        </a:graphic>
      </p:graphicFrame>
      <p:pic>
        <p:nvPicPr>
          <p:cNvPr id="6" name="Εικόνα 5">
            <a:extLst>
              <a:ext uri="{FF2B5EF4-FFF2-40B4-BE49-F238E27FC236}">
                <a16:creationId xmlns:a16="http://schemas.microsoft.com/office/drawing/2014/main" id="{34B60E38-2F39-4E2E-BA7C-575CB7E65DB9}"/>
              </a:ext>
            </a:extLst>
          </p:cNvPr>
          <p:cNvPicPr>
            <a:picLocks noChangeAspect="1"/>
          </p:cNvPicPr>
          <p:nvPr/>
        </p:nvPicPr>
        <p:blipFill>
          <a:blip r:embed="rId2"/>
          <a:stretch>
            <a:fillRect/>
          </a:stretch>
        </p:blipFill>
        <p:spPr>
          <a:xfrm>
            <a:off x="4330240" y="3253666"/>
            <a:ext cx="3200400" cy="2676525"/>
          </a:xfrm>
          <a:prstGeom prst="rect">
            <a:avLst/>
          </a:prstGeom>
        </p:spPr>
      </p:pic>
    </p:spTree>
    <p:extLst>
      <p:ext uri="{BB962C8B-B14F-4D97-AF65-F5344CB8AC3E}">
        <p14:creationId xmlns:p14="http://schemas.microsoft.com/office/powerpoint/2010/main" val="4221219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6598446-0BC1-4CBC-8F87-C3A053506013}"/>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pic>
        <p:nvPicPr>
          <p:cNvPr id="6" name="Picture 9">
            <a:extLst>
              <a:ext uri="{FF2B5EF4-FFF2-40B4-BE49-F238E27FC236}">
                <a16:creationId xmlns:a16="http://schemas.microsoft.com/office/drawing/2014/main" id="{A90E53D2-5A0B-4E5C-B0F4-E7470A88CD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3449" y="850729"/>
            <a:ext cx="1227898" cy="117034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Θέση υποσέλιδου 1">
            <a:extLst>
              <a:ext uri="{FF2B5EF4-FFF2-40B4-BE49-F238E27FC236}">
                <a16:creationId xmlns:a16="http://schemas.microsoft.com/office/drawing/2014/main" id="{7EFF6AEF-0BAE-473B-912D-2D45C512F523}"/>
              </a:ext>
            </a:extLst>
          </p:cNvPr>
          <p:cNvSpPr>
            <a:spLocks noGrp="1"/>
          </p:cNvSpPr>
          <p:nvPr>
            <p:ph type="ftr" sz="quarter" idx="11"/>
          </p:nvPr>
        </p:nvSpPr>
        <p:spPr>
          <a:xfrm>
            <a:off x="4165600" y="6356351"/>
            <a:ext cx="3860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i="1" dirty="0" err="1">
                <a:solidFill>
                  <a:srgbClr val="0070C0"/>
                </a:solidFill>
                <a:latin typeface="Calibri"/>
              </a:rPr>
              <a:t>ylikonet</a:t>
            </a:r>
            <a:r>
              <a:rPr kumimoji="0" lang="en-US" b="1" i="1" u="none" strike="noStrike" kern="1200" cap="none" spc="0" normalizeH="0" baseline="0" noProof="0" dirty="0">
                <a:ln>
                  <a:noFill/>
                </a:ln>
                <a:solidFill>
                  <a:srgbClr val="0070C0"/>
                </a:solidFill>
                <a:effectLst/>
                <a:uLnTx/>
                <a:uFillTx/>
                <a:latin typeface="Calibri"/>
                <a:ea typeface="+mn-ea"/>
                <a:cs typeface="+mn-cs"/>
              </a:rPr>
              <a:t>.gr</a:t>
            </a:r>
            <a:endParaRPr kumimoji="0" lang="el-GR" b="1" i="1" u="none" strike="noStrike" kern="1200" cap="none" spc="0" normalizeH="0" baseline="0" noProof="0" dirty="0">
              <a:ln>
                <a:noFill/>
              </a:ln>
              <a:solidFill>
                <a:srgbClr val="0070C0"/>
              </a:solidFill>
              <a:effectLst/>
              <a:uLnTx/>
              <a:uFillTx/>
              <a:latin typeface="Calibri"/>
              <a:ea typeface="+mn-ea"/>
              <a:cs typeface="+mn-cs"/>
            </a:endParaRPr>
          </a:p>
        </p:txBody>
      </p:sp>
      <p:sp>
        <p:nvSpPr>
          <p:cNvPr id="10" name="TextBox 9">
            <a:extLst>
              <a:ext uri="{FF2B5EF4-FFF2-40B4-BE49-F238E27FC236}">
                <a16:creationId xmlns:a16="http://schemas.microsoft.com/office/drawing/2014/main" id="{6EFC8EEF-D2D6-4C57-952A-D9FC0E13BEE4}"/>
              </a:ext>
            </a:extLst>
          </p:cNvPr>
          <p:cNvSpPr txBox="1"/>
          <p:nvPr/>
        </p:nvSpPr>
        <p:spPr>
          <a:xfrm>
            <a:off x="1705992" y="430397"/>
            <a:ext cx="6443401" cy="4619854"/>
          </a:xfrm>
          <a:prstGeom prst="rect">
            <a:avLst/>
          </a:prstGeom>
          <a:noFill/>
        </p:spPr>
        <p:txBody>
          <a:bodyPr wrap="square" rtlCol="0">
            <a:spAutoFit/>
          </a:bodyPr>
          <a:lstStyle/>
          <a:p>
            <a:pPr>
              <a:lnSpc>
                <a:spcPct val="150000"/>
              </a:lnSpc>
            </a:pPr>
            <a:r>
              <a:rPr lang="el-GR" b="1" dirty="0"/>
              <a:t>Ο αγωγός ΑΓ, κινείται σε οριζόντιο επίπεδο σε επαφή με δύο μεταλλικούς παράλληλους στύλους, μέσα σε ένα κατακόρυφο μαγνητικό πεδίο, όπως στο πάνω σχήμα, με την επίδραση μιας σταθερής εξωτερική δύναμης μέτρου </a:t>
            </a:r>
            <a:r>
              <a:rPr lang="el-GR" b="1" dirty="0" err="1"/>
              <a:t>F</a:t>
            </a:r>
            <a:r>
              <a:rPr lang="el-GR" b="1" baseline="-25000" dirty="0" err="1"/>
              <a:t>εξ</a:t>
            </a:r>
            <a:r>
              <a:rPr lang="el-GR" b="1" dirty="0"/>
              <a:t>=3Ν. Παίρνοντας κάποια θέση ως αρχή μέτρησης των μετατοπίσεων, κατασκευάσαμε το διάγραμμα, όπως στο κάτω σχήμα της ταχύτητα του ΑΓ σε συνάρτηση με την μετατόπισή του.</a:t>
            </a:r>
          </a:p>
          <a:p>
            <a:pPr>
              <a:lnSpc>
                <a:spcPct val="150000"/>
              </a:lnSpc>
            </a:pPr>
            <a:r>
              <a:rPr lang="el-GR" b="1" dirty="0"/>
              <a:t>Δίνεται ότι ο αγωγός έχει μάζα m=0,4kg και δεν εμφανίζονται τριβές στη διάρκεια της κίνησής του, ενώ η ασκούμενη εξωτερική δύναμη δεν μεταβάλλεται.</a:t>
            </a:r>
          </a:p>
          <a:p>
            <a:pPr>
              <a:lnSpc>
                <a:spcPct val="150000"/>
              </a:lnSpc>
            </a:pPr>
            <a:endParaRPr lang="el-GR" b="1" dirty="0"/>
          </a:p>
        </p:txBody>
      </p:sp>
      <p:sp>
        <p:nvSpPr>
          <p:cNvPr id="13" name="TextBox 12">
            <a:extLst>
              <a:ext uri="{FF2B5EF4-FFF2-40B4-BE49-F238E27FC236}">
                <a16:creationId xmlns:a16="http://schemas.microsoft.com/office/drawing/2014/main" id="{35B28005-8978-4A66-AF01-4F720FC2620C}"/>
              </a:ext>
            </a:extLst>
          </p:cNvPr>
          <p:cNvSpPr txBox="1"/>
          <p:nvPr/>
        </p:nvSpPr>
        <p:spPr>
          <a:xfrm>
            <a:off x="1705992" y="4716237"/>
            <a:ext cx="9826102" cy="1711366"/>
          </a:xfrm>
          <a:prstGeom prst="rect">
            <a:avLst/>
          </a:prstGeom>
          <a:noFill/>
        </p:spPr>
        <p:txBody>
          <a:bodyPr wrap="square" rtlCol="0">
            <a:spAutoFit/>
          </a:bodyPr>
          <a:lstStyle/>
          <a:p>
            <a:pPr indent="-216000">
              <a:lnSpc>
                <a:spcPct val="150000"/>
              </a:lnSpc>
            </a:pPr>
            <a:r>
              <a:rPr lang="el-GR" b="1" dirty="0"/>
              <a:t>i)   Η μορφή της γραφικής παράστασης ερμηνεύεται με βάση τη συλλογιστική ότι στη διάρκεια της κίνησης, μέχρι και την θέση με x=1m, το μαγνητικό πεδίο είναι ομογενές, ενώ στη συνέχεια η έντασή του μειώνεται. Συμφωνείτε με την παραπάνω ερμηνεία; Αν ναι, τι δικαιολόγηση δίνετε, αν όχι ποια ερμηνεία δίνετε εσείς;</a:t>
            </a:r>
          </a:p>
        </p:txBody>
      </p:sp>
      <p:pic>
        <p:nvPicPr>
          <p:cNvPr id="3" name="Εικόνα 2">
            <a:extLst>
              <a:ext uri="{FF2B5EF4-FFF2-40B4-BE49-F238E27FC236}">
                <a16:creationId xmlns:a16="http://schemas.microsoft.com/office/drawing/2014/main" id="{2C5B18F1-535B-4EEF-B0A4-615E6F135FD2}"/>
              </a:ext>
            </a:extLst>
          </p:cNvPr>
          <p:cNvPicPr>
            <a:picLocks noChangeAspect="1"/>
          </p:cNvPicPr>
          <p:nvPr/>
        </p:nvPicPr>
        <p:blipFill>
          <a:blip r:embed="rId3"/>
          <a:stretch>
            <a:fillRect/>
          </a:stretch>
        </p:blipFill>
        <p:spPr>
          <a:xfrm>
            <a:off x="8396213" y="457200"/>
            <a:ext cx="3200400" cy="2676525"/>
          </a:xfrm>
          <a:prstGeom prst="rect">
            <a:avLst/>
          </a:prstGeom>
        </p:spPr>
      </p:pic>
    </p:spTree>
    <p:extLst>
      <p:ext uri="{BB962C8B-B14F-4D97-AF65-F5344CB8AC3E}">
        <p14:creationId xmlns:p14="http://schemas.microsoft.com/office/powerpoint/2010/main" val="424949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6598446-0BC1-4CBC-8F87-C3A053506013}"/>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pic>
        <p:nvPicPr>
          <p:cNvPr id="6" name="Picture 9">
            <a:extLst>
              <a:ext uri="{FF2B5EF4-FFF2-40B4-BE49-F238E27FC236}">
                <a16:creationId xmlns:a16="http://schemas.microsoft.com/office/drawing/2014/main" id="{A90E53D2-5A0B-4E5C-B0F4-E7470A88CD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3449" y="850729"/>
            <a:ext cx="1227898" cy="117034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Θέση υποσέλιδου 1">
            <a:extLst>
              <a:ext uri="{FF2B5EF4-FFF2-40B4-BE49-F238E27FC236}">
                <a16:creationId xmlns:a16="http://schemas.microsoft.com/office/drawing/2014/main" id="{7EFF6AEF-0BAE-473B-912D-2D45C512F523}"/>
              </a:ext>
            </a:extLst>
          </p:cNvPr>
          <p:cNvSpPr>
            <a:spLocks noGrp="1"/>
          </p:cNvSpPr>
          <p:nvPr>
            <p:ph type="ftr" sz="quarter" idx="11"/>
          </p:nvPr>
        </p:nvSpPr>
        <p:spPr>
          <a:xfrm>
            <a:off x="4165600" y="6356351"/>
            <a:ext cx="3860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i="1" dirty="0" err="1">
                <a:solidFill>
                  <a:srgbClr val="0070C0"/>
                </a:solidFill>
                <a:latin typeface="Calibri"/>
              </a:rPr>
              <a:t>ylikonet</a:t>
            </a:r>
            <a:r>
              <a:rPr kumimoji="0" lang="en-US" b="1" i="1" u="none" strike="noStrike" kern="1200" cap="none" spc="0" normalizeH="0" baseline="0" noProof="0" dirty="0">
                <a:ln>
                  <a:noFill/>
                </a:ln>
                <a:solidFill>
                  <a:srgbClr val="0070C0"/>
                </a:solidFill>
                <a:effectLst/>
                <a:uLnTx/>
                <a:uFillTx/>
                <a:latin typeface="Calibri"/>
                <a:ea typeface="+mn-ea"/>
                <a:cs typeface="+mn-cs"/>
              </a:rPr>
              <a:t>.gr</a:t>
            </a:r>
            <a:endParaRPr kumimoji="0" lang="el-GR" b="1" i="1" u="none" strike="noStrike" kern="1200" cap="none" spc="0" normalizeH="0" baseline="0" noProof="0" dirty="0">
              <a:ln>
                <a:noFill/>
              </a:ln>
              <a:solidFill>
                <a:srgbClr val="0070C0"/>
              </a:solidFill>
              <a:effectLst/>
              <a:uLnTx/>
              <a:uFillTx/>
              <a:latin typeface="Calibri"/>
              <a:ea typeface="+mn-ea"/>
              <a:cs typeface="+mn-cs"/>
            </a:endParaRPr>
          </a:p>
        </p:txBody>
      </p:sp>
      <p:sp>
        <p:nvSpPr>
          <p:cNvPr id="4" name="Rectangle 2">
            <a:extLst>
              <a:ext uri="{FF2B5EF4-FFF2-40B4-BE49-F238E27FC236}">
                <a16:creationId xmlns:a16="http://schemas.microsoft.com/office/drawing/2014/main" id="{130A2DD3-A731-41B6-A063-D781BA2CF612}"/>
              </a:ext>
            </a:extLst>
          </p:cNvPr>
          <p:cNvSpPr>
            <a:spLocks noChangeArrowheads="1"/>
          </p:cNvSpPr>
          <p:nvPr/>
        </p:nvSpPr>
        <p:spPr bwMode="auto">
          <a:xfrm>
            <a:off x="4279036" y="524759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15" name="Ορθογώνιο 14">
            <a:extLst>
              <a:ext uri="{FF2B5EF4-FFF2-40B4-BE49-F238E27FC236}">
                <a16:creationId xmlns:a16="http://schemas.microsoft.com/office/drawing/2014/main" id="{9B8167A4-23F0-4223-8478-FD826A7CADE2}"/>
              </a:ext>
            </a:extLst>
          </p:cNvPr>
          <p:cNvSpPr/>
          <p:nvPr/>
        </p:nvSpPr>
        <p:spPr>
          <a:xfrm>
            <a:off x="1571348" y="516508"/>
            <a:ext cx="6579342" cy="1295868"/>
          </a:xfrm>
          <a:prstGeom prst="rect">
            <a:avLst/>
          </a:prstGeom>
        </p:spPr>
        <p:txBody>
          <a:bodyPr wrap="square">
            <a:spAutoFit/>
          </a:bodyPr>
          <a:lstStyle/>
          <a:p>
            <a:pPr marL="287655" indent="-215900" algn="just">
              <a:lnSpc>
                <a:spcPct val="150000"/>
              </a:lnSpc>
              <a:spcAft>
                <a:spcPts val="300"/>
              </a:spcAft>
              <a:tabLst>
                <a:tab pos="215900" algn="l"/>
              </a:tabLst>
            </a:pPr>
            <a:r>
              <a:rPr lang="el-GR" dirty="0" err="1">
                <a:ea typeface="Calibri" panose="020F0502020204030204" pitchFamily="34" charset="0"/>
              </a:rPr>
              <a:t>ii</a:t>
            </a:r>
            <a:r>
              <a:rPr lang="el-GR" dirty="0">
                <a:ea typeface="Calibri" panose="020F0502020204030204" pitchFamily="34" charset="0"/>
              </a:rPr>
              <a:t>) Αν Q</a:t>
            </a:r>
            <a:r>
              <a:rPr lang="el-GR" baseline="-25000" dirty="0">
                <a:ea typeface="Calibri" panose="020F0502020204030204" pitchFamily="34" charset="0"/>
              </a:rPr>
              <a:t>1</a:t>
            </a:r>
            <a:r>
              <a:rPr lang="el-GR" dirty="0">
                <a:ea typeface="Calibri" panose="020F0502020204030204" pitchFamily="34" charset="0"/>
              </a:rPr>
              <a:t> η θερμότητα που εμφανίζεται στο κύκλωμα μέχρι τη θέση x</a:t>
            </a:r>
            <a:r>
              <a:rPr lang="el-GR" baseline="-25000" dirty="0">
                <a:ea typeface="Calibri" panose="020F0502020204030204" pitchFamily="34" charset="0"/>
              </a:rPr>
              <a:t>1</a:t>
            </a:r>
            <a:r>
              <a:rPr lang="el-GR" dirty="0">
                <a:ea typeface="Calibri" panose="020F0502020204030204" pitchFamily="34" charset="0"/>
              </a:rPr>
              <a:t>=1m και Q</a:t>
            </a:r>
            <a:r>
              <a:rPr lang="el-GR" baseline="-25000" dirty="0">
                <a:ea typeface="Calibri" panose="020F0502020204030204" pitchFamily="34" charset="0"/>
              </a:rPr>
              <a:t>2</a:t>
            </a:r>
            <a:r>
              <a:rPr lang="el-GR" dirty="0">
                <a:ea typeface="Calibri" panose="020F0502020204030204" pitchFamily="34" charset="0"/>
              </a:rPr>
              <a:t> η αντίστοιχη θερμότητα στη συνέχεια μέχρι και την θέση x</a:t>
            </a:r>
            <a:r>
              <a:rPr lang="el-GR" baseline="-25000" dirty="0">
                <a:ea typeface="Calibri" panose="020F0502020204030204" pitchFamily="34" charset="0"/>
              </a:rPr>
              <a:t>2</a:t>
            </a:r>
            <a:r>
              <a:rPr lang="el-GR" dirty="0">
                <a:ea typeface="Calibri" panose="020F0502020204030204" pitchFamily="34" charset="0"/>
              </a:rPr>
              <a:t>=2m, ισχύει:</a:t>
            </a:r>
          </a:p>
        </p:txBody>
      </p:sp>
      <p:sp>
        <p:nvSpPr>
          <p:cNvPr id="18" name="Ορθογώνιο 17">
            <a:extLst>
              <a:ext uri="{FF2B5EF4-FFF2-40B4-BE49-F238E27FC236}">
                <a16:creationId xmlns:a16="http://schemas.microsoft.com/office/drawing/2014/main" id="{EFF23F58-08B8-4F82-89A1-B20CE13D73F4}"/>
              </a:ext>
            </a:extLst>
          </p:cNvPr>
          <p:cNvSpPr/>
          <p:nvPr/>
        </p:nvSpPr>
        <p:spPr>
          <a:xfrm>
            <a:off x="2022584" y="2762673"/>
            <a:ext cx="6250868" cy="464871"/>
          </a:xfrm>
          <a:prstGeom prst="rect">
            <a:avLst/>
          </a:prstGeom>
        </p:spPr>
        <p:txBody>
          <a:bodyPr wrap="square">
            <a:spAutoFit/>
          </a:bodyPr>
          <a:lstStyle/>
          <a:p>
            <a:pPr algn="just">
              <a:lnSpc>
                <a:spcPct val="150000"/>
              </a:lnSpc>
              <a:spcAft>
                <a:spcPts val="300"/>
              </a:spcAft>
              <a:tabLst>
                <a:tab pos="215900" algn="l"/>
              </a:tabLst>
            </a:pPr>
            <a:r>
              <a:rPr lang="el-GR" dirty="0">
                <a:ea typeface="Calibri" panose="020F0502020204030204" pitchFamily="34" charset="0"/>
              </a:rPr>
              <a:t>Να δικαιολογήσετε την απάντησή σας.</a:t>
            </a:r>
          </a:p>
        </p:txBody>
      </p:sp>
      <p:pic>
        <p:nvPicPr>
          <p:cNvPr id="19" name="Εικόνα 18">
            <a:extLst>
              <a:ext uri="{FF2B5EF4-FFF2-40B4-BE49-F238E27FC236}">
                <a16:creationId xmlns:a16="http://schemas.microsoft.com/office/drawing/2014/main" id="{FD0F11EC-D5CA-4A4F-8186-399F4BDC7A8A}"/>
              </a:ext>
            </a:extLst>
          </p:cNvPr>
          <p:cNvPicPr>
            <a:picLocks noChangeAspect="1"/>
          </p:cNvPicPr>
          <p:nvPr/>
        </p:nvPicPr>
        <p:blipFill>
          <a:blip r:embed="rId3"/>
          <a:stretch>
            <a:fillRect/>
          </a:stretch>
        </p:blipFill>
        <p:spPr>
          <a:xfrm>
            <a:off x="8396213" y="457200"/>
            <a:ext cx="3200400" cy="2676525"/>
          </a:xfrm>
          <a:prstGeom prst="rect">
            <a:avLst/>
          </a:prstGeom>
        </p:spPr>
      </p:pic>
      <p:sp>
        <p:nvSpPr>
          <p:cNvPr id="20" name="Ορθογώνιο 19">
            <a:extLst>
              <a:ext uri="{FF2B5EF4-FFF2-40B4-BE49-F238E27FC236}">
                <a16:creationId xmlns:a16="http://schemas.microsoft.com/office/drawing/2014/main" id="{A7A21DE1-E1C8-4636-8BA0-B05DF0A553F7}"/>
              </a:ext>
            </a:extLst>
          </p:cNvPr>
          <p:cNvSpPr/>
          <p:nvPr/>
        </p:nvSpPr>
        <p:spPr>
          <a:xfrm>
            <a:off x="1571348" y="1851374"/>
            <a:ext cx="6579342" cy="464871"/>
          </a:xfrm>
          <a:prstGeom prst="rect">
            <a:avLst/>
          </a:prstGeom>
        </p:spPr>
        <p:txBody>
          <a:bodyPr wrap="square">
            <a:spAutoFit/>
          </a:bodyPr>
          <a:lstStyle/>
          <a:p>
            <a:pPr algn="ctr">
              <a:lnSpc>
                <a:spcPct val="150000"/>
              </a:lnSpc>
              <a:spcAft>
                <a:spcPts val="300"/>
              </a:spcAft>
              <a:tabLst>
                <a:tab pos="215900" algn="l"/>
              </a:tabLst>
            </a:pPr>
            <a:r>
              <a:rPr lang="el-GR" dirty="0">
                <a:ea typeface="Calibri" panose="020F0502020204030204" pitchFamily="34" charset="0"/>
              </a:rPr>
              <a:t>α) Q</a:t>
            </a:r>
            <a:r>
              <a:rPr lang="el-GR" baseline="-25000" dirty="0">
                <a:ea typeface="Calibri" panose="020F0502020204030204" pitchFamily="34" charset="0"/>
              </a:rPr>
              <a:t>1</a:t>
            </a:r>
            <a:r>
              <a:rPr lang="el-GR" dirty="0">
                <a:ea typeface="Calibri" panose="020F0502020204030204" pitchFamily="34" charset="0"/>
              </a:rPr>
              <a:t>=0,2Q</a:t>
            </a:r>
            <a:r>
              <a:rPr lang="el-GR" baseline="-25000" dirty="0">
                <a:ea typeface="Calibri" panose="020F0502020204030204" pitchFamily="34" charset="0"/>
              </a:rPr>
              <a:t>2</a:t>
            </a:r>
            <a:r>
              <a:rPr lang="el-GR" dirty="0">
                <a:ea typeface="Calibri" panose="020F0502020204030204" pitchFamily="34" charset="0"/>
              </a:rPr>
              <a:t>,   β) Q</a:t>
            </a:r>
            <a:r>
              <a:rPr lang="el-GR" baseline="-25000" dirty="0">
                <a:ea typeface="Calibri" panose="020F0502020204030204" pitchFamily="34" charset="0"/>
              </a:rPr>
              <a:t>1</a:t>
            </a:r>
            <a:r>
              <a:rPr lang="el-GR" dirty="0">
                <a:ea typeface="Calibri" panose="020F0502020204030204" pitchFamily="34" charset="0"/>
              </a:rPr>
              <a:t>=0,5Q</a:t>
            </a:r>
            <a:r>
              <a:rPr lang="el-GR" baseline="-25000" dirty="0">
                <a:ea typeface="Calibri" panose="020F0502020204030204" pitchFamily="34" charset="0"/>
              </a:rPr>
              <a:t>2</a:t>
            </a:r>
            <a:r>
              <a:rPr lang="el-GR" dirty="0">
                <a:ea typeface="Calibri" panose="020F0502020204030204" pitchFamily="34" charset="0"/>
              </a:rPr>
              <a:t>,  γ) Q</a:t>
            </a:r>
            <a:r>
              <a:rPr lang="el-GR" baseline="-25000" dirty="0">
                <a:ea typeface="Calibri" panose="020F0502020204030204" pitchFamily="34" charset="0"/>
              </a:rPr>
              <a:t>1</a:t>
            </a:r>
            <a:r>
              <a:rPr lang="el-GR" dirty="0">
                <a:ea typeface="Calibri" panose="020F0502020204030204" pitchFamily="34" charset="0"/>
              </a:rPr>
              <a:t>=2Q</a:t>
            </a:r>
            <a:r>
              <a:rPr lang="el-GR" baseline="-25000" dirty="0">
                <a:ea typeface="Calibri" panose="020F0502020204030204" pitchFamily="34" charset="0"/>
              </a:rPr>
              <a:t>2</a:t>
            </a:r>
            <a:r>
              <a:rPr lang="el-GR" dirty="0">
                <a:ea typeface="Calibri" panose="020F0502020204030204" pitchFamily="34" charset="0"/>
              </a:rPr>
              <a:t>,    δ) Q</a:t>
            </a:r>
            <a:r>
              <a:rPr lang="el-GR" baseline="-25000" dirty="0">
                <a:ea typeface="Calibri" panose="020F0502020204030204" pitchFamily="34" charset="0"/>
              </a:rPr>
              <a:t>1</a:t>
            </a:r>
            <a:r>
              <a:rPr lang="el-GR" dirty="0">
                <a:ea typeface="Calibri" panose="020F0502020204030204" pitchFamily="34" charset="0"/>
              </a:rPr>
              <a:t>=5Q</a:t>
            </a:r>
            <a:r>
              <a:rPr lang="el-GR" baseline="-25000" dirty="0">
                <a:ea typeface="Calibri" panose="020F0502020204030204" pitchFamily="34" charset="0"/>
              </a:rPr>
              <a:t>2</a:t>
            </a:r>
            <a:r>
              <a:rPr lang="el-GR" dirty="0">
                <a:ea typeface="Calibri" panose="020F0502020204030204" pitchFamily="34" charset="0"/>
              </a:rPr>
              <a:t>.</a:t>
            </a:r>
          </a:p>
        </p:txBody>
      </p:sp>
      <p:sp>
        <p:nvSpPr>
          <p:cNvPr id="10" name="Ορθογώνιο 9">
            <a:extLst>
              <a:ext uri="{FF2B5EF4-FFF2-40B4-BE49-F238E27FC236}">
                <a16:creationId xmlns:a16="http://schemas.microsoft.com/office/drawing/2014/main" id="{9B1B07F0-FC27-4178-8FEB-8F7DE1823E2B}"/>
              </a:ext>
            </a:extLst>
          </p:cNvPr>
          <p:cNvSpPr/>
          <p:nvPr/>
        </p:nvSpPr>
        <p:spPr>
          <a:xfrm>
            <a:off x="3318723" y="4300069"/>
            <a:ext cx="2256452" cy="589072"/>
          </a:xfrm>
          <a:prstGeom prst="rect">
            <a:avLst/>
          </a:prstGeom>
        </p:spPr>
        <p:txBody>
          <a:bodyPr wrap="square">
            <a:spAutoFit/>
          </a:bodyPr>
          <a:lstStyle/>
          <a:p>
            <a:pPr algn="just">
              <a:lnSpc>
                <a:spcPct val="150000"/>
              </a:lnSpc>
              <a:spcAft>
                <a:spcPts val="300"/>
              </a:spcAft>
              <a:tabLst>
                <a:tab pos="215900" algn="l"/>
              </a:tabLst>
            </a:pPr>
            <a:r>
              <a:rPr lang="el-GR" sz="2400" b="1" i="1" dirty="0">
                <a:solidFill>
                  <a:srgbClr val="0070C0"/>
                </a:solidFill>
                <a:ea typeface="Calibri" panose="020F0502020204030204" pitchFamily="34" charset="0"/>
              </a:rPr>
              <a:t>Απάντηση:</a:t>
            </a:r>
          </a:p>
        </p:txBody>
      </p:sp>
      <p:sp>
        <p:nvSpPr>
          <p:cNvPr id="11" name="Βέλος: Δεξιό 10">
            <a:extLst>
              <a:ext uri="{FF2B5EF4-FFF2-40B4-BE49-F238E27FC236}">
                <a16:creationId xmlns:a16="http://schemas.microsoft.com/office/drawing/2014/main" id="{D4392ECF-70A5-4C21-85BD-EC9D9620FB3E}"/>
              </a:ext>
            </a:extLst>
          </p:cNvPr>
          <p:cNvSpPr/>
          <p:nvPr/>
        </p:nvSpPr>
        <p:spPr>
          <a:xfrm>
            <a:off x="5148018" y="4543136"/>
            <a:ext cx="709227" cy="3001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568162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additive="base">
                                        <p:cTn id="18" dur="500" fill="hold"/>
                                        <p:tgtEl>
                                          <p:spTgt spid="20"/>
                                        </p:tgtEl>
                                        <p:attrNameLst>
                                          <p:attrName>ppt_x</p:attrName>
                                        </p:attrNameLst>
                                      </p:cBhvr>
                                      <p:tavLst>
                                        <p:tav tm="0">
                                          <p:val>
                                            <p:strVal val="#ppt_x"/>
                                          </p:val>
                                        </p:tav>
                                        <p:tav tm="100000">
                                          <p:val>
                                            <p:strVal val="#ppt_x"/>
                                          </p:val>
                                        </p:tav>
                                      </p:tavLst>
                                    </p:anim>
                                    <p:anim calcmode="lin" valueType="num">
                                      <p:cBhvr additive="base">
                                        <p:cTn id="19"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8"/>
                                        </p:tgtEl>
                                        <p:attrNameLst>
                                          <p:attrName>style.visibility</p:attrName>
                                        </p:attrNameLst>
                                      </p:cBhvr>
                                      <p:to>
                                        <p:strVal val="visible"/>
                                      </p:to>
                                    </p:set>
                                    <p:anim calcmode="lin" valueType="num">
                                      <p:cBhvr additive="base">
                                        <p:cTn id="24" dur="500" fill="hold"/>
                                        <p:tgtEl>
                                          <p:spTgt spid="18"/>
                                        </p:tgtEl>
                                        <p:attrNameLst>
                                          <p:attrName>ppt_x</p:attrName>
                                        </p:attrNameLst>
                                      </p:cBhvr>
                                      <p:tavLst>
                                        <p:tav tm="0">
                                          <p:val>
                                            <p:strVal val="#ppt_x"/>
                                          </p:val>
                                        </p:tav>
                                        <p:tav tm="100000">
                                          <p:val>
                                            <p:strVal val="#ppt_x"/>
                                          </p:val>
                                        </p:tav>
                                      </p:tavLst>
                                    </p:anim>
                                    <p:anim calcmode="lin" valueType="num">
                                      <p:cBhvr additive="base">
                                        <p:cTn id="25"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8" grpId="0"/>
      <p:bldP spid="20" grpId="0"/>
      <p:bldP spid="10" grpId="0"/>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6598446-0BC1-4CBC-8F87-C3A053506013}"/>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pic>
        <p:nvPicPr>
          <p:cNvPr id="6" name="Picture 9">
            <a:extLst>
              <a:ext uri="{FF2B5EF4-FFF2-40B4-BE49-F238E27FC236}">
                <a16:creationId xmlns:a16="http://schemas.microsoft.com/office/drawing/2014/main" id="{A90E53D2-5A0B-4E5C-B0F4-E7470A88CD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3449" y="850729"/>
            <a:ext cx="1227898" cy="117034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Θέση υποσέλιδου 1">
            <a:extLst>
              <a:ext uri="{FF2B5EF4-FFF2-40B4-BE49-F238E27FC236}">
                <a16:creationId xmlns:a16="http://schemas.microsoft.com/office/drawing/2014/main" id="{7EFF6AEF-0BAE-473B-912D-2D45C512F523}"/>
              </a:ext>
            </a:extLst>
          </p:cNvPr>
          <p:cNvSpPr>
            <a:spLocks noGrp="1"/>
          </p:cNvSpPr>
          <p:nvPr>
            <p:ph type="ftr" sz="quarter" idx="11"/>
          </p:nvPr>
        </p:nvSpPr>
        <p:spPr>
          <a:xfrm>
            <a:off x="4165600" y="6356351"/>
            <a:ext cx="3860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i="1" dirty="0" err="1">
                <a:solidFill>
                  <a:srgbClr val="0070C0"/>
                </a:solidFill>
                <a:latin typeface="Calibri"/>
              </a:rPr>
              <a:t>ylikonet</a:t>
            </a:r>
            <a:r>
              <a:rPr kumimoji="0" lang="en-US" b="1" i="1" u="none" strike="noStrike" kern="1200" cap="none" spc="0" normalizeH="0" baseline="0" noProof="0" dirty="0">
                <a:ln>
                  <a:noFill/>
                </a:ln>
                <a:solidFill>
                  <a:srgbClr val="0070C0"/>
                </a:solidFill>
                <a:effectLst/>
                <a:uLnTx/>
                <a:uFillTx/>
                <a:latin typeface="Calibri"/>
                <a:ea typeface="+mn-ea"/>
                <a:cs typeface="+mn-cs"/>
              </a:rPr>
              <a:t>.gr</a:t>
            </a:r>
            <a:endParaRPr kumimoji="0" lang="el-GR" b="1" i="1" u="none" strike="noStrike" kern="1200" cap="none" spc="0" normalizeH="0" baseline="0" noProof="0" dirty="0">
              <a:ln>
                <a:noFill/>
              </a:ln>
              <a:solidFill>
                <a:srgbClr val="0070C0"/>
              </a:solidFill>
              <a:effectLst/>
              <a:uLnTx/>
              <a:uFillTx/>
              <a:latin typeface="Calibri"/>
              <a:ea typeface="+mn-ea"/>
              <a:cs typeface="+mn-cs"/>
            </a:endParaRPr>
          </a:p>
        </p:txBody>
      </p:sp>
      <p:graphicFrame>
        <p:nvGraphicFramePr>
          <p:cNvPr id="10" name="Αντικείμενο 9">
            <a:extLst>
              <a:ext uri="{FF2B5EF4-FFF2-40B4-BE49-F238E27FC236}">
                <a16:creationId xmlns:a16="http://schemas.microsoft.com/office/drawing/2014/main" id="{75E4067F-002E-481F-BB44-804E316C9809}"/>
              </a:ext>
            </a:extLst>
          </p:cNvPr>
          <p:cNvGraphicFramePr>
            <a:graphicFrameLocks noChangeAspect="1"/>
          </p:cNvGraphicFramePr>
          <p:nvPr>
            <p:extLst>
              <p:ext uri="{D42A27DB-BD31-4B8C-83A1-F6EECF244321}">
                <p14:modId xmlns:p14="http://schemas.microsoft.com/office/powerpoint/2010/main" val="1751646584"/>
              </p:ext>
            </p:extLst>
          </p:nvPr>
        </p:nvGraphicFramePr>
        <p:xfrm>
          <a:off x="7771135" y="255410"/>
          <a:ext cx="3379217" cy="2201515"/>
        </p:xfrm>
        <a:graphic>
          <a:graphicData uri="http://schemas.openxmlformats.org/presentationml/2006/ole">
            <mc:AlternateContent xmlns:mc="http://schemas.openxmlformats.org/markup-compatibility/2006">
              <mc:Choice xmlns:v="urn:schemas-microsoft-com:vml" Requires="v">
                <p:oleObj spid="_x0000_s3118" name="Visio" r:id="rId4" imgW="1706738" imgH="1112488" progId="Visio.Drawing.15">
                  <p:embed/>
                </p:oleObj>
              </mc:Choice>
              <mc:Fallback>
                <p:oleObj name="Visio" r:id="rId4" imgW="1706738" imgH="1112488" progId="Visio.Drawing.15">
                  <p:embed/>
                  <p:pic>
                    <p:nvPicPr>
                      <p:cNvPr id="0" name="Object 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71135" y="255410"/>
                        <a:ext cx="3379217" cy="2201515"/>
                      </a:xfrm>
                      <a:prstGeom prst="rect">
                        <a:avLst/>
                      </a:prstGeom>
                      <a:gradFill rotWithShape="0">
                        <a:gsLst>
                          <a:gs pos="0">
                            <a:srgbClr val="BDD6EE">
                              <a:gamma/>
                              <a:tint val="20000"/>
                              <a:invGamma/>
                            </a:srgbClr>
                          </a:gs>
                          <a:gs pos="100000">
                            <a:srgbClr val="BDD6EE"/>
                          </a:gs>
                        </a:gsLst>
                        <a:lin ang="5400000" scaled="1"/>
                      </a:gradFill>
                    </p:spPr>
                  </p:pic>
                </p:oleObj>
              </mc:Fallback>
            </mc:AlternateContent>
          </a:graphicData>
        </a:graphic>
      </p:graphicFrame>
      <p:graphicFrame>
        <p:nvGraphicFramePr>
          <p:cNvPr id="15" name="Αντικείμενο 14">
            <a:extLst>
              <a:ext uri="{FF2B5EF4-FFF2-40B4-BE49-F238E27FC236}">
                <a16:creationId xmlns:a16="http://schemas.microsoft.com/office/drawing/2014/main" id="{12618B03-E386-4015-9204-8B99311BD2C9}"/>
              </a:ext>
            </a:extLst>
          </p:cNvPr>
          <p:cNvGraphicFramePr>
            <a:graphicFrameLocks noChangeAspect="1"/>
          </p:cNvGraphicFramePr>
          <p:nvPr>
            <p:extLst>
              <p:ext uri="{D42A27DB-BD31-4B8C-83A1-F6EECF244321}">
                <p14:modId xmlns:p14="http://schemas.microsoft.com/office/powerpoint/2010/main" val="2566970696"/>
              </p:ext>
            </p:extLst>
          </p:nvPr>
        </p:nvGraphicFramePr>
        <p:xfrm>
          <a:off x="3098507" y="1783594"/>
          <a:ext cx="4027037" cy="705053"/>
        </p:xfrm>
        <a:graphic>
          <a:graphicData uri="http://schemas.openxmlformats.org/presentationml/2006/ole">
            <mc:AlternateContent xmlns:mc="http://schemas.openxmlformats.org/markup-compatibility/2006">
              <mc:Choice xmlns:v="urn:schemas-microsoft-com:vml" Requires="v">
                <p:oleObj spid="_x0000_s3119" name="Equation" r:id="rId6" imgW="2489200" imgH="431800" progId="Equation.DSMT4">
                  <p:embed/>
                </p:oleObj>
              </mc:Choice>
              <mc:Fallback>
                <p:oleObj name="Equation" r:id="rId6" imgW="2489200" imgH="431800" progId="Equation.DSMT4">
                  <p:embed/>
                  <p:pic>
                    <p:nvPicPr>
                      <p:cNvPr id="0" name="Object 2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98507" y="1783594"/>
                        <a:ext cx="4027037" cy="705053"/>
                      </a:xfrm>
                      <a:prstGeom prst="rect">
                        <a:avLst/>
                      </a:prstGeom>
                      <a:noFill/>
                    </p:spPr>
                  </p:pic>
                </p:oleObj>
              </mc:Fallback>
            </mc:AlternateContent>
          </a:graphicData>
        </a:graphic>
      </p:graphicFrame>
      <p:graphicFrame>
        <p:nvGraphicFramePr>
          <p:cNvPr id="16" name="Αντικείμενο 15">
            <a:extLst>
              <a:ext uri="{FF2B5EF4-FFF2-40B4-BE49-F238E27FC236}">
                <a16:creationId xmlns:a16="http://schemas.microsoft.com/office/drawing/2014/main" id="{17D37813-A84C-4969-BD52-16F82D6C4D82}"/>
              </a:ext>
            </a:extLst>
          </p:cNvPr>
          <p:cNvGraphicFramePr>
            <a:graphicFrameLocks noChangeAspect="1"/>
          </p:cNvGraphicFramePr>
          <p:nvPr>
            <p:extLst>
              <p:ext uri="{D42A27DB-BD31-4B8C-83A1-F6EECF244321}">
                <p14:modId xmlns:p14="http://schemas.microsoft.com/office/powerpoint/2010/main" val="123826585"/>
              </p:ext>
            </p:extLst>
          </p:nvPr>
        </p:nvGraphicFramePr>
        <p:xfrm>
          <a:off x="3482019" y="3465502"/>
          <a:ext cx="3457488" cy="589149"/>
        </p:xfrm>
        <a:graphic>
          <a:graphicData uri="http://schemas.openxmlformats.org/presentationml/2006/ole">
            <mc:AlternateContent xmlns:mc="http://schemas.openxmlformats.org/markup-compatibility/2006">
              <mc:Choice xmlns:v="urn:schemas-microsoft-com:vml" Requires="v">
                <p:oleObj spid="_x0000_s3120" name="Equation" r:id="rId8" imgW="2552700" imgH="431800" progId="Equation.DSMT4">
                  <p:embed/>
                </p:oleObj>
              </mc:Choice>
              <mc:Fallback>
                <p:oleObj name="Equation" r:id="rId8" imgW="2552700" imgH="431800" progId="Equation.DSMT4">
                  <p:embed/>
                  <p:pic>
                    <p:nvPicPr>
                      <p:cNvPr id="0" name="Object 2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482019" y="3465502"/>
                        <a:ext cx="3457488" cy="589149"/>
                      </a:xfrm>
                      <a:prstGeom prst="rect">
                        <a:avLst/>
                      </a:prstGeom>
                      <a:noFill/>
                    </p:spPr>
                  </p:pic>
                </p:oleObj>
              </mc:Fallback>
            </mc:AlternateContent>
          </a:graphicData>
        </a:graphic>
      </p:graphicFrame>
      <p:sp>
        <p:nvSpPr>
          <p:cNvPr id="18" name="Rectangle 23">
            <a:extLst>
              <a:ext uri="{FF2B5EF4-FFF2-40B4-BE49-F238E27FC236}">
                <a16:creationId xmlns:a16="http://schemas.microsoft.com/office/drawing/2014/main" id="{575B13CA-D419-414B-A490-C110170F95BC}"/>
              </a:ext>
            </a:extLst>
          </p:cNvPr>
          <p:cNvSpPr>
            <a:spLocks noChangeArrowheads="1"/>
          </p:cNvSpPr>
          <p:nvPr/>
        </p:nvSpPr>
        <p:spPr bwMode="auto">
          <a:xfrm>
            <a:off x="1918375" y="2728592"/>
            <a:ext cx="415620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15900" algn="l"/>
              </a:tabLst>
              <a:defRPr>
                <a:solidFill>
                  <a:schemeClr val="tx1"/>
                </a:solidFill>
                <a:latin typeface="Arial" panose="020B0604020202020204" pitchFamily="34" charset="0"/>
              </a:defRPr>
            </a:lvl1pPr>
            <a:lvl2pPr eaLnBrk="0" fontAlgn="base" hangingPunct="0">
              <a:spcBef>
                <a:spcPct val="0"/>
              </a:spcBef>
              <a:spcAft>
                <a:spcPct val="0"/>
              </a:spcAft>
              <a:tabLst>
                <a:tab pos="215900" algn="l"/>
              </a:tabLst>
              <a:defRPr>
                <a:solidFill>
                  <a:schemeClr val="tx1"/>
                </a:solidFill>
                <a:latin typeface="Arial" panose="020B0604020202020204" pitchFamily="34" charset="0"/>
              </a:defRPr>
            </a:lvl2pPr>
            <a:lvl3pPr eaLnBrk="0" fontAlgn="base" hangingPunct="0">
              <a:spcBef>
                <a:spcPct val="0"/>
              </a:spcBef>
              <a:spcAft>
                <a:spcPct val="0"/>
              </a:spcAft>
              <a:tabLst>
                <a:tab pos="215900" algn="l"/>
              </a:tabLst>
              <a:defRPr>
                <a:solidFill>
                  <a:schemeClr val="tx1"/>
                </a:solidFill>
                <a:latin typeface="Arial" panose="020B0604020202020204" pitchFamily="34" charset="0"/>
              </a:defRPr>
            </a:lvl3pPr>
            <a:lvl4pPr eaLnBrk="0" fontAlgn="base" hangingPunct="0">
              <a:spcBef>
                <a:spcPct val="0"/>
              </a:spcBef>
              <a:spcAft>
                <a:spcPct val="0"/>
              </a:spcAft>
              <a:tabLst>
                <a:tab pos="215900" algn="l"/>
              </a:tabLst>
              <a:defRPr>
                <a:solidFill>
                  <a:schemeClr val="tx1"/>
                </a:solidFill>
                <a:latin typeface="Arial" panose="020B0604020202020204" pitchFamily="34" charset="0"/>
              </a:defRPr>
            </a:lvl4pPr>
            <a:lvl5pPr eaLnBrk="0" fontAlgn="base" hangingPunct="0">
              <a:spcBef>
                <a:spcPct val="0"/>
              </a:spcBef>
              <a:spcAft>
                <a:spcPct val="0"/>
              </a:spcAft>
              <a:tabLst>
                <a:tab pos="215900" algn="l"/>
              </a:tabLst>
              <a:defRPr>
                <a:solidFill>
                  <a:schemeClr val="tx1"/>
                </a:solidFill>
                <a:latin typeface="Arial" panose="020B0604020202020204" pitchFamily="34" charset="0"/>
              </a:defRPr>
            </a:lvl5pPr>
            <a:lvl6pPr eaLnBrk="0" fontAlgn="base" hangingPunct="0">
              <a:spcBef>
                <a:spcPct val="0"/>
              </a:spcBef>
              <a:spcAft>
                <a:spcPct val="0"/>
              </a:spcAft>
              <a:tabLst>
                <a:tab pos="215900" algn="l"/>
              </a:tabLst>
              <a:defRPr>
                <a:solidFill>
                  <a:schemeClr val="tx1"/>
                </a:solidFill>
                <a:latin typeface="Arial" panose="020B0604020202020204" pitchFamily="34" charset="0"/>
              </a:defRPr>
            </a:lvl6pPr>
            <a:lvl7pPr eaLnBrk="0" fontAlgn="base" hangingPunct="0">
              <a:spcBef>
                <a:spcPct val="0"/>
              </a:spcBef>
              <a:spcAft>
                <a:spcPct val="0"/>
              </a:spcAft>
              <a:tabLst>
                <a:tab pos="215900" algn="l"/>
              </a:tabLst>
              <a:defRPr>
                <a:solidFill>
                  <a:schemeClr val="tx1"/>
                </a:solidFill>
                <a:latin typeface="Arial" panose="020B0604020202020204" pitchFamily="34" charset="0"/>
              </a:defRPr>
            </a:lvl7pPr>
            <a:lvl8pPr eaLnBrk="0" fontAlgn="base" hangingPunct="0">
              <a:spcBef>
                <a:spcPct val="0"/>
              </a:spcBef>
              <a:spcAft>
                <a:spcPct val="0"/>
              </a:spcAft>
              <a:tabLst>
                <a:tab pos="215900" algn="l"/>
              </a:tabLst>
              <a:defRPr>
                <a:solidFill>
                  <a:schemeClr val="tx1"/>
                </a:solidFill>
                <a:latin typeface="Arial" panose="020B0604020202020204" pitchFamily="34" charset="0"/>
              </a:defRPr>
            </a:lvl8pPr>
            <a:lvl9pPr eaLnBrk="0" fontAlgn="base" hangingPunct="0">
              <a:spcBef>
                <a:spcPct val="0"/>
              </a:spcBef>
              <a:spcAft>
                <a:spcPct val="0"/>
              </a:spcAft>
              <a:tabLst>
                <a:tab pos="2159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15900" algn="l"/>
              </a:tabLst>
            </a:pPr>
            <a:r>
              <a:rPr kumimoji="0" lang="el-GR" altLang="el-GR"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Αλλά αφού κινείται με σταθερή ταχύτητα:</a:t>
            </a:r>
            <a:endParaRPr kumimoji="0" lang="el-GR" altLang="el-GR" b="0" i="0" u="none" strike="noStrike" cap="none" normalizeH="0" baseline="0" dirty="0">
              <a:ln>
                <a:noFill/>
              </a:ln>
              <a:solidFill>
                <a:schemeClr val="tx1"/>
              </a:solidFill>
              <a:effectLst/>
              <a:latin typeface="+mn-lt"/>
              <a:cs typeface="Times New Roman" panose="02020603050405020304" pitchFamily="18" charset="0"/>
            </a:endParaRPr>
          </a:p>
        </p:txBody>
      </p:sp>
      <p:sp>
        <p:nvSpPr>
          <p:cNvPr id="20" name="TextBox 19">
            <a:extLst>
              <a:ext uri="{FF2B5EF4-FFF2-40B4-BE49-F238E27FC236}">
                <a16:creationId xmlns:a16="http://schemas.microsoft.com/office/drawing/2014/main" id="{DE671EB9-98EC-49F4-A10B-EF2535723094}"/>
              </a:ext>
            </a:extLst>
          </p:cNvPr>
          <p:cNvSpPr txBox="1"/>
          <p:nvPr/>
        </p:nvSpPr>
        <p:spPr>
          <a:xfrm>
            <a:off x="2006353" y="243863"/>
            <a:ext cx="5335480" cy="1295868"/>
          </a:xfrm>
          <a:prstGeom prst="rect">
            <a:avLst/>
          </a:prstGeom>
          <a:noFill/>
        </p:spPr>
        <p:txBody>
          <a:bodyPr wrap="square" rtlCol="0">
            <a:spAutoFit/>
          </a:bodyPr>
          <a:lstStyle/>
          <a:p>
            <a:pPr>
              <a:lnSpc>
                <a:spcPct val="150000"/>
              </a:lnSpc>
            </a:pPr>
            <a:r>
              <a:rPr lang="en-US" dirty="0"/>
              <a:t>H </a:t>
            </a:r>
            <a:r>
              <a:rPr lang="el-GR" dirty="0"/>
              <a:t>δύναμη </a:t>
            </a:r>
            <a:r>
              <a:rPr lang="en-US" dirty="0"/>
              <a:t>Laplace </a:t>
            </a:r>
            <a:r>
              <a:rPr lang="el-GR" dirty="0"/>
              <a:t>έχει με φορά προς τα αριστερά,</a:t>
            </a:r>
            <a:r>
              <a:rPr lang="en-US" dirty="0"/>
              <a:t> </a:t>
            </a:r>
            <a:r>
              <a:rPr lang="el-GR" dirty="0"/>
              <a:t>οπότε ο αγωγός διαρρέεται από ηλεκτρικό ρεύμα με φορά από το Γ→Α, όπως στο σχήμα. </a:t>
            </a:r>
          </a:p>
        </p:txBody>
      </p:sp>
      <p:sp>
        <p:nvSpPr>
          <p:cNvPr id="21" name="Βέλος: Δεξιό 20">
            <a:extLst>
              <a:ext uri="{FF2B5EF4-FFF2-40B4-BE49-F238E27FC236}">
                <a16:creationId xmlns:a16="http://schemas.microsoft.com/office/drawing/2014/main" id="{84BFBA87-9988-4F20-B764-2C7466063988}"/>
              </a:ext>
            </a:extLst>
          </p:cNvPr>
          <p:cNvSpPr/>
          <p:nvPr/>
        </p:nvSpPr>
        <p:spPr>
          <a:xfrm>
            <a:off x="7582517" y="3641443"/>
            <a:ext cx="709227" cy="3001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2" name="TextBox 21">
            <a:extLst>
              <a:ext uri="{FF2B5EF4-FFF2-40B4-BE49-F238E27FC236}">
                <a16:creationId xmlns:a16="http://schemas.microsoft.com/office/drawing/2014/main" id="{6868C6B0-FBDF-42D1-880E-E6349A432095}"/>
              </a:ext>
            </a:extLst>
          </p:cNvPr>
          <p:cNvSpPr txBox="1"/>
          <p:nvPr/>
        </p:nvSpPr>
        <p:spPr>
          <a:xfrm>
            <a:off x="3684233" y="4652416"/>
            <a:ext cx="5903650" cy="369332"/>
          </a:xfrm>
          <a:prstGeom prst="rect">
            <a:avLst/>
          </a:prstGeom>
          <a:noFill/>
        </p:spPr>
        <p:txBody>
          <a:bodyPr wrap="square" rtlCol="0">
            <a:spAutoFit/>
          </a:bodyPr>
          <a:lstStyle/>
          <a:p>
            <a:r>
              <a:rPr lang="el-GR" dirty="0"/>
              <a:t>έχουμε και μια σταθερή ένταση μαγνητικού πεδίου.</a:t>
            </a:r>
          </a:p>
        </p:txBody>
      </p:sp>
    </p:spTree>
    <p:extLst>
      <p:ext uri="{BB962C8B-B14F-4D97-AF65-F5344CB8AC3E}">
        <p14:creationId xmlns:p14="http://schemas.microsoft.com/office/powerpoint/2010/main" val="2902345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additive="base">
                                        <p:cTn id="12" dur="500" fill="hold"/>
                                        <p:tgtEl>
                                          <p:spTgt spid="20"/>
                                        </p:tgtEl>
                                        <p:attrNameLst>
                                          <p:attrName>ppt_x</p:attrName>
                                        </p:attrNameLst>
                                      </p:cBhvr>
                                      <p:tavLst>
                                        <p:tav tm="0">
                                          <p:val>
                                            <p:strVal val="#ppt_x"/>
                                          </p:val>
                                        </p:tav>
                                        <p:tav tm="100000">
                                          <p:val>
                                            <p:strVal val="#ppt_x"/>
                                          </p:val>
                                        </p:tav>
                                      </p:tavLst>
                                    </p:anim>
                                    <p:anim calcmode="lin" valueType="num">
                                      <p:cBhvr additive="base">
                                        <p:cTn id="13"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5"/>
                                        </p:tgtEl>
                                        <p:attrNameLst>
                                          <p:attrName>style.visibility</p:attrName>
                                        </p:attrNameLst>
                                      </p:cBhvr>
                                      <p:to>
                                        <p:strVal val="visible"/>
                                      </p:to>
                                    </p:set>
                                    <p:anim calcmode="lin" valueType="num">
                                      <p:cBhvr additive="base">
                                        <p:cTn id="18" dur="500" fill="hold"/>
                                        <p:tgtEl>
                                          <p:spTgt spid="15"/>
                                        </p:tgtEl>
                                        <p:attrNameLst>
                                          <p:attrName>ppt_x</p:attrName>
                                        </p:attrNameLst>
                                      </p:cBhvr>
                                      <p:tavLst>
                                        <p:tav tm="0">
                                          <p:val>
                                            <p:strVal val="#ppt_x"/>
                                          </p:val>
                                        </p:tav>
                                        <p:tav tm="100000">
                                          <p:val>
                                            <p:strVal val="#ppt_x"/>
                                          </p:val>
                                        </p:tav>
                                      </p:tavLst>
                                    </p:anim>
                                    <p:anim calcmode="lin" valueType="num">
                                      <p:cBhvr additive="base">
                                        <p:cTn id="1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8"/>
                                        </p:tgtEl>
                                        <p:attrNameLst>
                                          <p:attrName>style.visibility</p:attrName>
                                        </p:attrNameLst>
                                      </p:cBhvr>
                                      <p:to>
                                        <p:strVal val="visible"/>
                                      </p:to>
                                    </p:set>
                                    <p:anim calcmode="lin" valueType="num">
                                      <p:cBhvr additive="base">
                                        <p:cTn id="24" dur="500" fill="hold"/>
                                        <p:tgtEl>
                                          <p:spTgt spid="18"/>
                                        </p:tgtEl>
                                        <p:attrNameLst>
                                          <p:attrName>ppt_x</p:attrName>
                                        </p:attrNameLst>
                                      </p:cBhvr>
                                      <p:tavLst>
                                        <p:tav tm="0">
                                          <p:val>
                                            <p:strVal val="#ppt_x"/>
                                          </p:val>
                                        </p:tav>
                                        <p:tav tm="100000">
                                          <p:val>
                                            <p:strVal val="#ppt_x"/>
                                          </p:val>
                                        </p:tav>
                                      </p:tavLst>
                                    </p:anim>
                                    <p:anim calcmode="lin" valueType="num">
                                      <p:cBhvr additive="base">
                                        <p:cTn id="25"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16"/>
                                        </p:tgtEl>
                                        <p:attrNameLst>
                                          <p:attrName>style.visibility</p:attrName>
                                        </p:attrNameLst>
                                      </p:cBhvr>
                                      <p:to>
                                        <p:strVal val="visible"/>
                                      </p:to>
                                    </p:set>
                                    <p:anim calcmode="lin" valueType="num">
                                      <p:cBhvr additive="base">
                                        <p:cTn id="30" dur="500" fill="hold"/>
                                        <p:tgtEl>
                                          <p:spTgt spid="16"/>
                                        </p:tgtEl>
                                        <p:attrNameLst>
                                          <p:attrName>ppt_x</p:attrName>
                                        </p:attrNameLst>
                                      </p:cBhvr>
                                      <p:tavLst>
                                        <p:tav tm="0">
                                          <p:val>
                                            <p:strVal val="#ppt_x"/>
                                          </p:val>
                                        </p:tav>
                                        <p:tav tm="100000">
                                          <p:val>
                                            <p:strVal val="#ppt_x"/>
                                          </p:val>
                                        </p:tav>
                                      </p:tavLst>
                                    </p:anim>
                                    <p:anim calcmode="lin" valueType="num">
                                      <p:cBhvr additive="base">
                                        <p:cTn id="31"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additive="base">
                                        <p:cTn id="36" dur="500" fill="hold"/>
                                        <p:tgtEl>
                                          <p:spTgt spid="21"/>
                                        </p:tgtEl>
                                        <p:attrNameLst>
                                          <p:attrName>ppt_x</p:attrName>
                                        </p:attrNameLst>
                                      </p:cBhvr>
                                      <p:tavLst>
                                        <p:tav tm="0">
                                          <p:val>
                                            <p:strVal val="#ppt_x"/>
                                          </p:val>
                                        </p:tav>
                                        <p:tav tm="100000">
                                          <p:val>
                                            <p:strVal val="#ppt_x"/>
                                          </p:val>
                                        </p:tav>
                                      </p:tavLst>
                                    </p:anim>
                                    <p:anim calcmode="lin" valueType="num">
                                      <p:cBhvr additive="base">
                                        <p:cTn id="37"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anim calcmode="lin" valueType="num">
                                      <p:cBhvr additive="base">
                                        <p:cTn id="42" dur="500" fill="hold"/>
                                        <p:tgtEl>
                                          <p:spTgt spid="22"/>
                                        </p:tgtEl>
                                        <p:attrNameLst>
                                          <p:attrName>ppt_x</p:attrName>
                                        </p:attrNameLst>
                                      </p:cBhvr>
                                      <p:tavLst>
                                        <p:tav tm="0">
                                          <p:val>
                                            <p:strVal val="#ppt_x"/>
                                          </p:val>
                                        </p:tav>
                                        <p:tav tm="100000">
                                          <p:val>
                                            <p:strVal val="#ppt_x"/>
                                          </p:val>
                                        </p:tav>
                                      </p:tavLst>
                                    </p:anim>
                                    <p:anim calcmode="lin" valueType="num">
                                      <p:cBhvr additive="base">
                                        <p:cTn id="43"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0" grpId="0"/>
      <p:bldP spid="21" grpId="0" animBg="1"/>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6598446-0BC1-4CBC-8F87-C3A053506013}"/>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pic>
        <p:nvPicPr>
          <p:cNvPr id="6" name="Picture 9">
            <a:extLst>
              <a:ext uri="{FF2B5EF4-FFF2-40B4-BE49-F238E27FC236}">
                <a16:creationId xmlns:a16="http://schemas.microsoft.com/office/drawing/2014/main" id="{A90E53D2-5A0B-4E5C-B0F4-E7470A88CD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3449" y="850729"/>
            <a:ext cx="1227898" cy="117034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Θέση υποσέλιδου 1">
            <a:extLst>
              <a:ext uri="{FF2B5EF4-FFF2-40B4-BE49-F238E27FC236}">
                <a16:creationId xmlns:a16="http://schemas.microsoft.com/office/drawing/2014/main" id="{7EFF6AEF-0BAE-473B-912D-2D45C512F523}"/>
              </a:ext>
            </a:extLst>
          </p:cNvPr>
          <p:cNvSpPr>
            <a:spLocks noGrp="1"/>
          </p:cNvSpPr>
          <p:nvPr>
            <p:ph type="ftr" sz="quarter" idx="11"/>
          </p:nvPr>
        </p:nvSpPr>
        <p:spPr>
          <a:xfrm>
            <a:off x="4165600" y="6356351"/>
            <a:ext cx="3860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i="1" dirty="0" err="1">
                <a:solidFill>
                  <a:srgbClr val="0070C0"/>
                </a:solidFill>
                <a:latin typeface="Calibri"/>
              </a:rPr>
              <a:t>ylikonet</a:t>
            </a:r>
            <a:r>
              <a:rPr kumimoji="0" lang="en-US" b="1" i="1" u="none" strike="noStrike" kern="1200" cap="none" spc="0" normalizeH="0" baseline="0" noProof="0" dirty="0">
                <a:ln>
                  <a:noFill/>
                </a:ln>
                <a:solidFill>
                  <a:srgbClr val="0070C0"/>
                </a:solidFill>
                <a:effectLst/>
                <a:uLnTx/>
                <a:uFillTx/>
                <a:latin typeface="Calibri"/>
                <a:ea typeface="+mn-ea"/>
                <a:cs typeface="+mn-cs"/>
              </a:rPr>
              <a:t>.gr</a:t>
            </a:r>
            <a:endParaRPr kumimoji="0" lang="el-GR" b="1" i="1" u="none" strike="noStrike" kern="1200" cap="none" spc="0" normalizeH="0" baseline="0" noProof="0" dirty="0">
              <a:ln>
                <a:noFill/>
              </a:ln>
              <a:solidFill>
                <a:srgbClr val="0070C0"/>
              </a:solidFill>
              <a:effectLst/>
              <a:uLnTx/>
              <a:uFillTx/>
              <a:latin typeface="Calibri"/>
              <a:ea typeface="+mn-ea"/>
              <a:cs typeface="+mn-cs"/>
            </a:endParaRPr>
          </a:p>
        </p:txBody>
      </p:sp>
      <p:sp>
        <p:nvSpPr>
          <p:cNvPr id="4" name="Rectangle 4">
            <a:extLst>
              <a:ext uri="{FF2B5EF4-FFF2-40B4-BE49-F238E27FC236}">
                <a16:creationId xmlns:a16="http://schemas.microsoft.com/office/drawing/2014/main" id="{9D3D26A1-542F-40E8-A2B0-CCD569C5DD67}"/>
              </a:ext>
            </a:extLst>
          </p:cNvPr>
          <p:cNvSpPr>
            <a:spLocks noChangeArrowheads="1"/>
          </p:cNvSpPr>
          <p:nvPr/>
        </p:nvSpPr>
        <p:spPr bwMode="auto">
          <a:xfrm>
            <a:off x="2703991" y="25175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9" name="TextBox 8">
            <a:extLst>
              <a:ext uri="{FF2B5EF4-FFF2-40B4-BE49-F238E27FC236}">
                <a16:creationId xmlns:a16="http://schemas.microsoft.com/office/drawing/2014/main" id="{0F3D49F7-FAE5-47C5-BF45-4B3256130E1D}"/>
              </a:ext>
            </a:extLst>
          </p:cNvPr>
          <p:cNvSpPr txBox="1"/>
          <p:nvPr/>
        </p:nvSpPr>
        <p:spPr>
          <a:xfrm>
            <a:off x="1731147" y="439496"/>
            <a:ext cx="5903650" cy="1295868"/>
          </a:xfrm>
          <a:prstGeom prst="rect">
            <a:avLst/>
          </a:prstGeom>
          <a:noFill/>
        </p:spPr>
        <p:txBody>
          <a:bodyPr wrap="square" rtlCol="0">
            <a:spAutoFit/>
          </a:bodyPr>
          <a:lstStyle/>
          <a:p>
            <a:pPr>
              <a:lnSpc>
                <a:spcPct val="150000"/>
              </a:lnSpc>
            </a:pPr>
            <a:r>
              <a:rPr lang="el-GR" dirty="0"/>
              <a:t>Στη συνέχεια η ταχύτητα αυξάνεται, πράγμα που σημαίνει ότι </a:t>
            </a:r>
            <a:r>
              <a:rPr lang="el-GR" dirty="0" err="1"/>
              <a:t>F</a:t>
            </a:r>
            <a:r>
              <a:rPr lang="el-GR" baseline="-25000" dirty="0" err="1"/>
              <a:t>εξ</a:t>
            </a:r>
            <a:r>
              <a:rPr lang="el-GR" dirty="0"/>
              <a:t> &gt; F</a:t>
            </a:r>
            <a:r>
              <a:rPr lang="el-GR" baseline="-25000" dirty="0"/>
              <a:t>L</a:t>
            </a:r>
            <a:r>
              <a:rPr lang="el-GR" dirty="0"/>
              <a:t>. Αλλά αφού δεν άλλαξε το μέτρο της εξωτερικής δύναμης, συμπεραίνουμε ότι μειώθηκε η δύναμη </a:t>
            </a:r>
            <a:r>
              <a:rPr lang="en-US" dirty="0"/>
              <a:t>Laplace</a:t>
            </a:r>
            <a:r>
              <a:rPr lang="el-GR" dirty="0"/>
              <a:t>. </a:t>
            </a:r>
            <a:endParaRPr lang="en-US" dirty="0"/>
          </a:p>
        </p:txBody>
      </p:sp>
      <p:graphicFrame>
        <p:nvGraphicFramePr>
          <p:cNvPr id="12" name="Αντικείμενο 11">
            <a:extLst>
              <a:ext uri="{FF2B5EF4-FFF2-40B4-BE49-F238E27FC236}">
                <a16:creationId xmlns:a16="http://schemas.microsoft.com/office/drawing/2014/main" id="{9464AFA4-ACD9-41DD-811F-A2AE27118EE3}"/>
              </a:ext>
            </a:extLst>
          </p:cNvPr>
          <p:cNvGraphicFramePr>
            <a:graphicFrameLocks noChangeAspect="1"/>
          </p:cNvGraphicFramePr>
          <p:nvPr>
            <p:extLst>
              <p:ext uri="{D42A27DB-BD31-4B8C-83A1-F6EECF244321}">
                <p14:modId xmlns:p14="http://schemas.microsoft.com/office/powerpoint/2010/main" val="3988326007"/>
              </p:ext>
            </p:extLst>
          </p:nvPr>
        </p:nvGraphicFramePr>
        <p:xfrm>
          <a:off x="4971496" y="2578226"/>
          <a:ext cx="2009723" cy="896847"/>
        </p:xfrm>
        <a:graphic>
          <a:graphicData uri="http://schemas.openxmlformats.org/presentationml/2006/ole">
            <mc:AlternateContent xmlns:mc="http://schemas.openxmlformats.org/markup-compatibility/2006">
              <mc:Choice xmlns:v="urn:schemas-microsoft-com:vml" Requires="v">
                <p:oleObj spid="_x0000_s4166" name="Equation" r:id="rId4" imgW="977900" imgH="431800" progId="Equation.DSMT4">
                  <p:embed/>
                </p:oleObj>
              </mc:Choice>
              <mc:Fallback>
                <p:oleObj name="Equation" r:id="rId4" imgW="977900" imgH="431800" progId="Equation.DSMT4">
                  <p:embed/>
                  <p:pic>
                    <p:nvPicPr>
                      <p:cNvPr id="0" name="Object 5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71496" y="2578226"/>
                        <a:ext cx="2009723" cy="896847"/>
                      </a:xfrm>
                      <a:prstGeom prst="rect">
                        <a:avLst/>
                      </a:prstGeom>
                      <a:noFill/>
                    </p:spPr>
                  </p:pic>
                </p:oleObj>
              </mc:Fallback>
            </mc:AlternateContent>
          </a:graphicData>
        </a:graphic>
      </p:graphicFrame>
      <p:sp>
        <p:nvSpPr>
          <p:cNvPr id="16" name="TextBox 15">
            <a:extLst>
              <a:ext uri="{FF2B5EF4-FFF2-40B4-BE49-F238E27FC236}">
                <a16:creationId xmlns:a16="http://schemas.microsoft.com/office/drawing/2014/main" id="{C1A49241-C959-4246-BC7E-9B9D9A5B291B}"/>
              </a:ext>
            </a:extLst>
          </p:cNvPr>
          <p:cNvSpPr txBox="1"/>
          <p:nvPr/>
        </p:nvSpPr>
        <p:spPr>
          <a:xfrm>
            <a:off x="1931801" y="3778249"/>
            <a:ext cx="9218551" cy="880369"/>
          </a:xfrm>
          <a:prstGeom prst="rect">
            <a:avLst/>
          </a:prstGeom>
          <a:noFill/>
        </p:spPr>
        <p:txBody>
          <a:bodyPr wrap="square" rtlCol="0">
            <a:spAutoFit/>
          </a:bodyPr>
          <a:lstStyle/>
          <a:p>
            <a:pPr>
              <a:lnSpc>
                <a:spcPct val="150000"/>
              </a:lnSpc>
            </a:pPr>
            <a:r>
              <a:rPr lang="el-GR" dirty="0"/>
              <a:t>το πρώτο μέλος μειώνεται, άρα πρέπει να μειώνεται και το 2</a:t>
            </a:r>
            <a:r>
              <a:rPr lang="el-GR" baseline="30000" dirty="0"/>
              <a:t>ο</a:t>
            </a:r>
            <a:r>
              <a:rPr lang="el-GR" dirty="0"/>
              <a:t> μέλος, ενώ αυξάνεται η ταχύτητα! Για να μπορεί να ισχύει αυτό θα πρέπει να μειωθεί η ένταση του μαγνητικού πεδίου.</a:t>
            </a:r>
          </a:p>
        </p:txBody>
      </p:sp>
      <p:sp>
        <p:nvSpPr>
          <p:cNvPr id="26" name="TextBox 25">
            <a:extLst>
              <a:ext uri="{FF2B5EF4-FFF2-40B4-BE49-F238E27FC236}">
                <a16:creationId xmlns:a16="http://schemas.microsoft.com/office/drawing/2014/main" id="{7EBCCEDD-6D2B-482C-B7D8-5B1F36B422D5}"/>
              </a:ext>
            </a:extLst>
          </p:cNvPr>
          <p:cNvSpPr txBox="1"/>
          <p:nvPr/>
        </p:nvSpPr>
        <p:spPr>
          <a:xfrm>
            <a:off x="2144697" y="5172806"/>
            <a:ext cx="7062184" cy="464871"/>
          </a:xfrm>
          <a:prstGeom prst="rect">
            <a:avLst/>
          </a:prstGeom>
          <a:noFill/>
        </p:spPr>
        <p:txBody>
          <a:bodyPr wrap="square" rtlCol="0">
            <a:spAutoFit/>
          </a:bodyPr>
          <a:lstStyle/>
          <a:p>
            <a:pPr>
              <a:lnSpc>
                <a:spcPct val="150000"/>
              </a:lnSpc>
            </a:pPr>
            <a:r>
              <a:rPr lang="el-GR" dirty="0"/>
              <a:t>Η ερμηνεία δηλαδή που προτάθηκε είναι σωστή.</a:t>
            </a:r>
          </a:p>
        </p:txBody>
      </p:sp>
      <p:graphicFrame>
        <p:nvGraphicFramePr>
          <p:cNvPr id="27" name="Αντικείμενο 26">
            <a:extLst>
              <a:ext uri="{FF2B5EF4-FFF2-40B4-BE49-F238E27FC236}">
                <a16:creationId xmlns:a16="http://schemas.microsoft.com/office/drawing/2014/main" id="{CFD73987-94E9-4C96-BEAF-7F30B113FCF2}"/>
              </a:ext>
            </a:extLst>
          </p:cNvPr>
          <p:cNvGraphicFramePr>
            <a:graphicFrameLocks noChangeAspect="1"/>
          </p:cNvGraphicFramePr>
          <p:nvPr>
            <p:extLst>
              <p:ext uri="{D42A27DB-BD31-4B8C-83A1-F6EECF244321}">
                <p14:modId xmlns:p14="http://schemas.microsoft.com/office/powerpoint/2010/main" val="1942479890"/>
              </p:ext>
            </p:extLst>
          </p:nvPr>
        </p:nvGraphicFramePr>
        <p:xfrm>
          <a:off x="7746722" y="634606"/>
          <a:ext cx="3379217" cy="2201515"/>
        </p:xfrm>
        <a:graphic>
          <a:graphicData uri="http://schemas.openxmlformats.org/presentationml/2006/ole">
            <mc:AlternateContent xmlns:mc="http://schemas.openxmlformats.org/markup-compatibility/2006">
              <mc:Choice xmlns:v="urn:schemas-microsoft-com:vml" Requires="v">
                <p:oleObj spid="_x0000_s4167" name="Visio" r:id="rId6" imgW="1706738" imgH="1112488" progId="Visio.Drawing.15">
                  <p:embed/>
                </p:oleObj>
              </mc:Choice>
              <mc:Fallback>
                <p:oleObj name="Visio" r:id="rId6" imgW="1706738" imgH="1112488" progId="Visio.Drawing.15">
                  <p:embed/>
                  <p:pic>
                    <p:nvPicPr>
                      <p:cNvPr id="10" name="Αντικείμενο 9">
                        <a:extLst>
                          <a:ext uri="{FF2B5EF4-FFF2-40B4-BE49-F238E27FC236}">
                            <a16:creationId xmlns:a16="http://schemas.microsoft.com/office/drawing/2014/main" id="{75E4067F-002E-481F-BB44-804E316C980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46722" y="634606"/>
                        <a:ext cx="3379217" cy="2201515"/>
                      </a:xfrm>
                      <a:prstGeom prst="rect">
                        <a:avLst/>
                      </a:prstGeom>
                      <a:gradFill rotWithShape="0">
                        <a:gsLst>
                          <a:gs pos="0">
                            <a:srgbClr val="BDD6EE">
                              <a:gamma/>
                              <a:tint val="20000"/>
                              <a:invGamma/>
                            </a:srgbClr>
                          </a:gs>
                          <a:gs pos="100000">
                            <a:srgbClr val="BDD6EE"/>
                          </a:gs>
                        </a:gsLst>
                        <a:lin ang="5400000" scaled="1"/>
                      </a:gradFill>
                    </p:spPr>
                  </p:pic>
                </p:oleObj>
              </mc:Fallback>
            </mc:AlternateContent>
          </a:graphicData>
        </a:graphic>
      </p:graphicFrame>
      <p:sp>
        <p:nvSpPr>
          <p:cNvPr id="28" name="TextBox 27">
            <a:extLst>
              <a:ext uri="{FF2B5EF4-FFF2-40B4-BE49-F238E27FC236}">
                <a16:creationId xmlns:a16="http://schemas.microsoft.com/office/drawing/2014/main" id="{5256A146-5380-42D4-BDD8-4E11FF9986C6}"/>
              </a:ext>
            </a:extLst>
          </p:cNvPr>
          <p:cNvSpPr txBox="1"/>
          <p:nvPr/>
        </p:nvSpPr>
        <p:spPr>
          <a:xfrm>
            <a:off x="1931801" y="1931656"/>
            <a:ext cx="2325947" cy="369332"/>
          </a:xfrm>
          <a:prstGeom prst="rect">
            <a:avLst/>
          </a:prstGeom>
          <a:noFill/>
        </p:spPr>
        <p:txBody>
          <a:bodyPr wrap="square" rtlCol="0">
            <a:spAutoFit/>
          </a:bodyPr>
          <a:lstStyle/>
          <a:p>
            <a:r>
              <a:rPr lang="el-GR" dirty="0"/>
              <a:t>Από την εξίσωση:</a:t>
            </a:r>
          </a:p>
        </p:txBody>
      </p:sp>
    </p:spTree>
    <p:extLst>
      <p:ext uri="{BB962C8B-B14F-4D97-AF65-F5344CB8AC3E}">
        <p14:creationId xmlns:p14="http://schemas.microsoft.com/office/powerpoint/2010/main" val="314974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 calcmode="lin" valueType="num">
                                      <p:cBhvr additive="base">
                                        <p:cTn id="12" dur="500" fill="hold"/>
                                        <p:tgtEl>
                                          <p:spTgt spid="28"/>
                                        </p:tgtEl>
                                        <p:attrNameLst>
                                          <p:attrName>ppt_x</p:attrName>
                                        </p:attrNameLst>
                                      </p:cBhvr>
                                      <p:tavLst>
                                        <p:tav tm="0">
                                          <p:val>
                                            <p:strVal val="#ppt_x"/>
                                          </p:val>
                                        </p:tav>
                                        <p:tav tm="100000">
                                          <p:val>
                                            <p:strVal val="#ppt_x"/>
                                          </p:val>
                                        </p:tav>
                                      </p:tavLst>
                                    </p:anim>
                                    <p:anim calcmode="lin" valueType="num">
                                      <p:cBhvr additive="base">
                                        <p:cTn id="13"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500" fill="hold"/>
                                        <p:tgtEl>
                                          <p:spTgt spid="12"/>
                                        </p:tgtEl>
                                        <p:attrNameLst>
                                          <p:attrName>ppt_x</p:attrName>
                                        </p:attrNameLst>
                                      </p:cBhvr>
                                      <p:tavLst>
                                        <p:tav tm="0">
                                          <p:val>
                                            <p:strVal val="#ppt_x"/>
                                          </p:val>
                                        </p:tav>
                                        <p:tav tm="100000">
                                          <p:val>
                                            <p:strVal val="#ppt_x"/>
                                          </p:val>
                                        </p:tav>
                                      </p:tavLst>
                                    </p:anim>
                                    <p:anim calcmode="lin" valueType="num">
                                      <p:cBhvr additive="base">
                                        <p:cTn id="1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additive="base">
                                        <p:cTn id="24" dur="500" fill="hold"/>
                                        <p:tgtEl>
                                          <p:spTgt spid="16"/>
                                        </p:tgtEl>
                                        <p:attrNameLst>
                                          <p:attrName>ppt_x</p:attrName>
                                        </p:attrNameLst>
                                      </p:cBhvr>
                                      <p:tavLst>
                                        <p:tav tm="0">
                                          <p:val>
                                            <p:strVal val="#ppt_x"/>
                                          </p:val>
                                        </p:tav>
                                        <p:tav tm="100000">
                                          <p:val>
                                            <p:strVal val="#ppt_x"/>
                                          </p:val>
                                        </p:tav>
                                      </p:tavLst>
                                    </p:anim>
                                    <p:anim calcmode="lin" valueType="num">
                                      <p:cBhvr additive="base">
                                        <p:cTn id="25"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additive="base">
                                        <p:cTn id="30" dur="500" fill="hold"/>
                                        <p:tgtEl>
                                          <p:spTgt spid="26"/>
                                        </p:tgtEl>
                                        <p:attrNameLst>
                                          <p:attrName>ppt_x</p:attrName>
                                        </p:attrNameLst>
                                      </p:cBhvr>
                                      <p:tavLst>
                                        <p:tav tm="0">
                                          <p:val>
                                            <p:strVal val="#ppt_x"/>
                                          </p:val>
                                        </p:tav>
                                        <p:tav tm="100000">
                                          <p:val>
                                            <p:strVal val="#ppt_x"/>
                                          </p:val>
                                        </p:tav>
                                      </p:tavLst>
                                    </p:anim>
                                    <p:anim calcmode="lin" valueType="num">
                                      <p:cBhvr additive="base">
                                        <p:cTn id="31"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6" grpId="0"/>
      <p:bldP spid="28"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6598446-0BC1-4CBC-8F87-C3A053506013}"/>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pic>
        <p:nvPicPr>
          <p:cNvPr id="6" name="Picture 9">
            <a:extLst>
              <a:ext uri="{FF2B5EF4-FFF2-40B4-BE49-F238E27FC236}">
                <a16:creationId xmlns:a16="http://schemas.microsoft.com/office/drawing/2014/main" id="{A90E53D2-5A0B-4E5C-B0F4-E7470A88CD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3449" y="850729"/>
            <a:ext cx="1227898" cy="117034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Θέση υποσέλιδου 1">
            <a:extLst>
              <a:ext uri="{FF2B5EF4-FFF2-40B4-BE49-F238E27FC236}">
                <a16:creationId xmlns:a16="http://schemas.microsoft.com/office/drawing/2014/main" id="{7EFF6AEF-0BAE-473B-912D-2D45C512F523}"/>
              </a:ext>
            </a:extLst>
          </p:cNvPr>
          <p:cNvSpPr>
            <a:spLocks noGrp="1"/>
          </p:cNvSpPr>
          <p:nvPr>
            <p:ph type="ftr" sz="quarter" idx="11"/>
          </p:nvPr>
        </p:nvSpPr>
        <p:spPr>
          <a:xfrm>
            <a:off x="4165600" y="6356351"/>
            <a:ext cx="3860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i="1" dirty="0" err="1">
                <a:solidFill>
                  <a:srgbClr val="0070C0"/>
                </a:solidFill>
                <a:latin typeface="Calibri"/>
              </a:rPr>
              <a:t>ylikonet</a:t>
            </a:r>
            <a:r>
              <a:rPr kumimoji="0" lang="en-US" b="1" i="1" u="none" strike="noStrike" kern="1200" cap="none" spc="0" normalizeH="0" baseline="0" noProof="0" dirty="0">
                <a:ln>
                  <a:noFill/>
                </a:ln>
                <a:solidFill>
                  <a:srgbClr val="0070C0"/>
                </a:solidFill>
                <a:effectLst/>
                <a:uLnTx/>
                <a:uFillTx/>
                <a:latin typeface="Calibri"/>
                <a:ea typeface="+mn-ea"/>
                <a:cs typeface="+mn-cs"/>
              </a:rPr>
              <a:t>.gr</a:t>
            </a:r>
            <a:endParaRPr kumimoji="0" lang="el-GR" b="1" i="1" u="none" strike="noStrike" kern="1200" cap="none" spc="0" normalizeH="0" baseline="0" noProof="0" dirty="0">
              <a:ln>
                <a:noFill/>
              </a:ln>
              <a:solidFill>
                <a:srgbClr val="0070C0"/>
              </a:solidFill>
              <a:effectLst/>
              <a:uLnTx/>
              <a:uFillTx/>
              <a:latin typeface="Calibri"/>
              <a:ea typeface="+mn-ea"/>
              <a:cs typeface="+mn-cs"/>
            </a:endParaRPr>
          </a:p>
        </p:txBody>
      </p:sp>
      <p:sp>
        <p:nvSpPr>
          <p:cNvPr id="2" name="TextBox 1">
            <a:extLst>
              <a:ext uri="{FF2B5EF4-FFF2-40B4-BE49-F238E27FC236}">
                <a16:creationId xmlns:a16="http://schemas.microsoft.com/office/drawing/2014/main" id="{029CB186-074D-4A88-B45E-798A53D5A2BB}"/>
              </a:ext>
            </a:extLst>
          </p:cNvPr>
          <p:cNvSpPr txBox="1"/>
          <p:nvPr/>
        </p:nvSpPr>
        <p:spPr>
          <a:xfrm>
            <a:off x="2228295" y="568171"/>
            <a:ext cx="8611340" cy="880369"/>
          </a:xfrm>
          <a:prstGeom prst="rect">
            <a:avLst/>
          </a:prstGeom>
          <a:noFill/>
        </p:spPr>
        <p:txBody>
          <a:bodyPr wrap="square" rtlCol="0">
            <a:spAutoFit/>
          </a:bodyPr>
          <a:lstStyle/>
          <a:p>
            <a:pPr>
              <a:lnSpc>
                <a:spcPct val="150000"/>
              </a:lnSpc>
            </a:pPr>
            <a:r>
              <a:rPr lang="el-GR" dirty="0"/>
              <a:t>Η θερμότητα που εμφανίζεται στο κύκλωμα, μπορεί να μετρηθεί μέσω του έργου της δύναμης </a:t>
            </a:r>
            <a:r>
              <a:rPr lang="en-US" dirty="0"/>
              <a:t>Laplace</a:t>
            </a:r>
            <a:r>
              <a:rPr lang="el-GR" dirty="0"/>
              <a:t>. </a:t>
            </a:r>
          </a:p>
        </p:txBody>
      </p:sp>
      <p:graphicFrame>
        <p:nvGraphicFramePr>
          <p:cNvPr id="8" name="Αντικείμενο 7">
            <a:extLst>
              <a:ext uri="{FF2B5EF4-FFF2-40B4-BE49-F238E27FC236}">
                <a16:creationId xmlns:a16="http://schemas.microsoft.com/office/drawing/2014/main" id="{A3E55656-953E-4E22-A965-2A2723EB881E}"/>
              </a:ext>
            </a:extLst>
          </p:cNvPr>
          <p:cNvGraphicFramePr>
            <a:graphicFrameLocks noChangeAspect="1"/>
          </p:cNvGraphicFramePr>
          <p:nvPr>
            <p:extLst>
              <p:ext uri="{D42A27DB-BD31-4B8C-83A1-F6EECF244321}">
                <p14:modId xmlns:p14="http://schemas.microsoft.com/office/powerpoint/2010/main" val="1889815920"/>
              </p:ext>
            </p:extLst>
          </p:nvPr>
        </p:nvGraphicFramePr>
        <p:xfrm>
          <a:off x="3338003" y="1574309"/>
          <a:ext cx="5338510" cy="492740"/>
        </p:xfrm>
        <a:graphic>
          <a:graphicData uri="http://schemas.openxmlformats.org/presentationml/2006/ole">
            <mc:AlternateContent xmlns:mc="http://schemas.openxmlformats.org/markup-compatibility/2006">
              <mc:Choice xmlns:v="urn:schemas-microsoft-com:vml" Requires="v">
                <p:oleObj spid="_x0000_s7186" name="Equation" r:id="rId4" imgW="2806700" imgH="254000" progId="Equation.DSMT4">
                  <p:embed/>
                </p:oleObj>
              </mc:Choice>
              <mc:Fallback>
                <p:oleObj name="Equation" r:id="rId4" imgW="2806700" imgH="254000" progId="Equation.DSMT4">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38003" y="1574309"/>
                        <a:ext cx="5338510" cy="492740"/>
                      </a:xfrm>
                      <a:prstGeom prst="rect">
                        <a:avLst/>
                      </a:prstGeom>
                      <a:noFill/>
                    </p:spPr>
                  </p:pic>
                </p:oleObj>
              </mc:Fallback>
            </mc:AlternateContent>
          </a:graphicData>
        </a:graphic>
      </p:graphicFrame>
      <p:sp>
        <p:nvSpPr>
          <p:cNvPr id="13" name="Βέλος: Δεξιό 12">
            <a:extLst>
              <a:ext uri="{FF2B5EF4-FFF2-40B4-BE49-F238E27FC236}">
                <a16:creationId xmlns:a16="http://schemas.microsoft.com/office/drawing/2014/main" id="{E2CD1466-0EBC-414A-B1FD-98614B8A689A}"/>
              </a:ext>
            </a:extLst>
          </p:cNvPr>
          <p:cNvSpPr/>
          <p:nvPr/>
        </p:nvSpPr>
        <p:spPr>
          <a:xfrm>
            <a:off x="8940800" y="1598897"/>
            <a:ext cx="709227" cy="3001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E05F7D43-D881-4076-9404-055CA7D4C10B}"/>
              </a:ext>
            </a:extLst>
          </p:cNvPr>
          <p:cNvSpPr/>
          <p:nvPr/>
        </p:nvSpPr>
        <p:spPr>
          <a:xfrm>
            <a:off x="2228295" y="2244694"/>
            <a:ext cx="7081421" cy="464871"/>
          </a:xfrm>
          <a:prstGeom prst="rect">
            <a:avLst/>
          </a:prstGeom>
        </p:spPr>
        <p:txBody>
          <a:bodyPr wrap="square">
            <a:spAutoFit/>
          </a:bodyPr>
          <a:lstStyle/>
          <a:p>
            <a:pPr marL="215900" algn="just">
              <a:lnSpc>
                <a:spcPct val="150000"/>
              </a:lnSpc>
              <a:spcAft>
                <a:spcPts val="300"/>
              </a:spcAft>
              <a:tabLst>
                <a:tab pos="215900" algn="l"/>
              </a:tabLst>
            </a:pPr>
            <a:r>
              <a:rPr lang="en-US" dirty="0">
                <a:ea typeface="Calibri" panose="020F0502020204030204" pitchFamily="34" charset="0"/>
              </a:rPr>
              <a:t>H</a:t>
            </a:r>
            <a:r>
              <a:rPr lang="el-GR" dirty="0">
                <a:ea typeface="Calibri" panose="020F0502020204030204" pitchFamily="34" charset="0"/>
              </a:rPr>
              <a:t> θερμότητα που αναπτύσσεται στο κύκλωμα είναι ίση με Q</a:t>
            </a:r>
            <a:r>
              <a:rPr lang="el-GR" baseline="-25000" dirty="0">
                <a:ea typeface="Calibri" panose="020F0502020204030204" pitchFamily="34" charset="0"/>
              </a:rPr>
              <a:t>1</a:t>
            </a:r>
            <a:r>
              <a:rPr lang="el-GR" dirty="0">
                <a:ea typeface="Calibri" panose="020F0502020204030204" pitchFamily="34" charset="0"/>
              </a:rPr>
              <a:t>=3J.</a:t>
            </a:r>
          </a:p>
        </p:txBody>
      </p:sp>
      <p:sp>
        <p:nvSpPr>
          <p:cNvPr id="15" name="Ορθογώνιο 14">
            <a:extLst>
              <a:ext uri="{FF2B5EF4-FFF2-40B4-BE49-F238E27FC236}">
                <a16:creationId xmlns:a16="http://schemas.microsoft.com/office/drawing/2014/main" id="{F38CCFDA-8B31-4AFA-907D-9ACD3E9C59BA}"/>
              </a:ext>
            </a:extLst>
          </p:cNvPr>
          <p:cNvSpPr/>
          <p:nvPr/>
        </p:nvSpPr>
        <p:spPr>
          <a:xfrm>
            <a:off x="2124721" y="2993543"/>
            <a:ext cx="6096000" cy="369332"/>
          </a:xfrm>
          <a:prstGeom prst="rect">
            <a:avLst/>
          </a:prstGeom>
        </p:spPr>
        <p:txBody>
          <a:bodyPr>
            <a:spAutoFit/>
          </a:bodyPr>
          <a:lstStyle/>
          <a:p>
            <a:r>
              <a:rPr lang="el-GR" dirty="0">
                <a:ea typeface="Calibri" panose="020F0502020204030204" pitchFamily="34" charset="0"/>
              </a:rPr>
              <a:t>Για την μετατόπιση του αγωγού από το 1m μέχρι τα 2m:</a:t>
            </a:r>
            <a:endParaRPr lang="el-GR" dirty="0"/>
          </a:p>
        </p:txBody>
      </p:sp>
      <p:graphicFrame>
        <p:nvGraphicFramePr>
          <p:cNvPr id="19" name="Αντικείμενο 18">
            <a:extLst>
              <a:ext uri="{FF2B5EF4-FFF2-40B4-BE49-F238E27FC236}">
                <a16:creationId xmlns:a16="http://schemas.microsoft.com/office/drawing/2014/main" id="{5DFE5B7C-09B7-4D40-913E-A4D8B5A4B5A6}"/>
              </a:ext>
            </a:extLst>
          </p:cNvPr>
          <p:cNvGraphicFramePr>
            <a:graphicFrameLocks noChangeAspect="1"/>
          </p:cNvGraphicFramePr>
          <p:nvPr>
            <p:extLst>
              <p:ext uri="{D42A27DB-BD31-4B8C-83A1-F6EECF244321}">
                <p14:modId xmlns:p14="http://schemas.microsoft.com/office/powerpoint/2010/main" val="1816275787"/>
              </p:ext>
            </p:extLst>
          </p:nvPr>
        </p:nvGraphicFramePr>
        <p:xfrm>
          <a:off x="3020629" y="3512516"/>
          <a:ext cx="4873840" cy="1625408"/>
        </p:xfrm>
        <a:graphic>
          <a:graphicData uri="http://schemas.openxmlformats.org/presentationml/2006/ole">
            <mc:AlternateContent xmlns:mc="http://schemas.openxmlformats.org/markup-compatibility/2006">
              <mc:Choice xmlns:v="urn:schemas-microsoft-com:vml" Requires="v">
                <p:oleObj spid="_x0000_s7187" name="Equation" r:id="rId6" imgW="3251200" imgH="1079500" progId="Equation.DSMT4">
                  <p:embed/>
                </p:oleObj>
              </mc:Choice>
              <mc:Fallback>
                <p:oleObj name="Equation" r:id="rId6" imgW="3251200" imgH="1079500" progId="Equation.DSMT4">
                  <p:embed/>
                  <p:pic>
                    <p:nvPicPr>
                      <p:cNvPr id="14" name="Αντικείμενο 13">
                        <a:extLst>
                          <a:ext uri="{FF2B5EF4-FFF2-40B4-BE49-F238E27FC236}">
                            <a16:creationId xmlns:a16="http://schemas.microsoft.com/office/drawing/2014/main" id="{F9BF86B5-C7E5-42B0-B17E-45C412A5924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20629" y="3512516"/>
                        <a:ext cx="4873840" cy="1625408"/>
                      </a:xfrm>
                      <a:prstGeom prst="rect">
                        <a:avLst/>
                      </a:prstGeom>
                      <a:noFill/>
                    </p:spPr>
                  </p:pic>
                </p:oleObj>
              </mc:Fallback>
            </mc:AlternateContent>
          </a:graphicData>
        </a:graphic>
      </p:graphicFrame>
      <p:sp>
        <p:nvSpPr>
          <p:cNvPr id="18" name="Ορθογώνιο 17">
            <a:extLst>
              <a:ext uri="{FF2B5EF4-FFF2-40B4-BE49-F238E27FC236}">
                <a16:creationId xmlns:a16="http://schemas.microsoft.com/office/drawing/2014/main" id="{FBDEDA98-681A-40A9-9D97-1268C164FC2F}"/>
              </a:ext>
            </a:extLst>
          </p:cNvPr>
          <p:cNvSpPr/>
          <p:nvPr/>
        </p:nvSpPr>
        <p:spPr>
          <a:xfrm>
            <a:off x="8676513" y="4447235"/>
            <a:ext cx="2837895" cy="458074"/>
          </a:xfrm>
          <a:prstGeom prst="rect">
            <a:avLst/>
          </a:prstGeom>
        </p:spPr>
        <p:txBody>
          <a:bodyPr wrap="square">
            <a:spAutoFit/>
          </a:bodyPr>
          <a:lstStyle/>
          <a:p>
            <a:pPr marL="215900" algn="just">
              <a:lnSpc>
                <a:spcPct val="150000"/>
              </a:lnSpc>
              <a:spcAft>
                <a:spcPts val="300"/>
              </a:spcAft>
              <a:tabLst>
                <a:tab pos="215900" algn="l"/>
              </a:tabLst>
            </a:pPr>
            <a:r>
              <a:rPr lang="el-GR" dirty="0">
                <a:latin typeface="Times New Roman" panose="02020603050405020304" pitchFamily="18" charset="0"/>
                <a:ea typeface="Calibri" panose="020F0502020204030204" pitchFamily="34" charset="0"/>
              </a:rPr>
              <a:t>Q</a:t>
            </a:r>
            <a:r>
              <a:rPr lang="el-GR" baseline="-25000" dirty="0">
                <a:latin typeface="Times New Roman" panose="02020603050405020304" pitchFamily="18" charset="0"/>
                <a:ea typeface="Calibri" panose="020F0502020204030204" pitchFamily="34" charset="0"/>
              </a:rPr>
              <a:t>2</a:t>
            </a:r>
            <a:r>
              <a:rPr lang="el-GR" dirty="0">
                <a:latin typeface="Times New Roman" panose="02020603050405020304" pitchFamily="18" charset="0"/>
                <a:ea typeface="Calibri" panose="020F0502020204030204" pitchFamily="34" charset="0"/>
              </a:rPr>
              <a:t>= + 0,6J.</a:t>
            </a:r>
          </a:p>
        </p:txBody>
      </p:sp>
      <p:sp>
        <p:nvSpPr>
          <p:cNvPr id="21" name="Ορθογώνιο 20">
            <a:extLst>
              <a:ext uri="{FF2B5EF4-FFF2-40B4-BE49-F238E27FC236}">
                <a16:creationId xmlns:a16="http://schemas.microsoft.com/office/drawing/2014/main" id="{F290B6C3-7F90-4B14-B884-436EA0E64C22}"/>
              </a:ext>
            </a:extLst>
          </p:cNvPr>
          <p:cNvSpPr/>
          <p:nvPr/>
        </p:nvSpPr>
        <p:spPr>
          <a:xfrm>
            <a:off x="4758431" y="5339314"/>
            <a:ext cx="3267970" cy="918841"/>
          </a:xfrm>
          <a:prstGeom prst="rect">
            <a:avLst/>
          </a:prstGeom>
        </p:spPr>
        <p:txBody>
          <a:bodyPr wrap="square">
            <a:spAutoFit/>
          </a:bodyPr>
          <a:lstStyle/>
          <a:p>
            <a:pPr marL="215900" algn="just">
              <a:lnSpc>
                <a:spcPct val="150000"/>
              </a:lnSpc>
              <a:spcAft>
                <a:spcPts val="300"/>
              </a:spcAft>
              <a:tabLst>
                <a:tab pos="215900" algn="l"/>
              </a:tabLst>
            </a:pPr>
            <a:r>
              <a:rPr lang="el-GR" dirty="0">
                <a:ea typeface="Calibri" panose="020F0502020204030204" pitchFamily="34" charset="0"/>
              </a:rPr>
              <a:t>Q</a:t>
            </a:r>
            <a:r>
              <a:rPr lang="el-GR" baseline="-25000" dirty="0">
                <a:ea typeface="Calibri" panose="020F0502020204030204" pitchFamily="34" charset="0"/>
              </a:rPr>
              <a:t>1</a:t>
            </a:r>
            <a:r>
              <a:rPr lang="el-GR" dirty="0">
                <a:ea typeface="Calibri" panose="020F0502020204030204" pitchFamily="34" charset="0"/>
              </a:rPr>
              <a:t>=3J=5∙0,6J=5Q</a:t>
            </a:r>
            <a:r>
              <a:rPr lang="el-GR" baseline="-25000" dirty="0">
                <a:ea typeface="Calibri" panose="020F0502020204030204" pitchFamily="34" charset="0"/>
              </a:rPr>
              <a:t>2</a:t>
            </a:r>
            <a:r>
              <a:rPr lang="el-GR" dirty="0">
                <a:ea typeface="Calibri" panose="020F0502020204030204" pitchFamily="34" charset="0"/>
              </a:rPr>
              <a:t>. </a:t>
            </a:r>
          </a:p>
          <a:p>
            <a:pPr marL="215900" algn="just">
              <a:lnSpc>
                <a:spcPct val="150000"/>
              </a:lnSpc>
              <a:spcAft>
                <a:spcPts val="300"/>
              </a:spcAft>
              <a:tabLst>
                <a:tab pos="215900" algn="l"/>
              </a:tabLst>
            </a:pPr>
            <a:r>
              <a:rPr lang="el-GR" dirty="0">
                <a:ea typeface="Calibri" panose="020F0502020204030204" pitchFamily="34" charset="0"/>
              </a:rPr>
              <a:t>    Σωστό το δ).</a:t>
            </a:r>
          </a:p>
        </p:txBody>
      </p:sp>
      <p:sp>
        <p:nvSpPr>
          <p:cNvPr id="22" name="Βέλος: Δεξιό 21">
            <a:extLst>
              <a:ext uri="{FF2B5EF4-FFF2-40B4-BE49-F238E27FC236}">
                <a16:creationId xmlns:a16="http://schemas.microsoft.com/office/drawing/2014/main" id="{C2498E8C-01F7-432D-B679-90026A11033D}"/>
              </a:ext>
            </a:extLst>
          </p:cNvPr>
          <p:cNvSpPr/>
          <p:nvPr/>
        </p:nvSpPr>
        <p:spPr>
          <a:xfrm>
            <a:off x="8026400" y="4629208"/>
            <a:ext cx="709227" cy="3001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3" name="Θέση υποσέλιδου 1">
            <a:extLst>
              <a:ext uri="{FF2B5EF4-FFF2-40B4-BE49-F238E27FC236}">
                <a16:creationId xmlns:a16="http://schemas.microsoft.com/office/drawing/2014/main" id="{8834ED9F-92A0-486F-911D-1D7B4631D32E}"/>
              </a:ext>
            </a:extLst>
          </p:cNvPr>
          <p:cNvSpPr txBox="1"/>
          <p:nvPr/>
        </p:nvSpPr>
        <p:spPr>
          <a:xfrm>
            <a:off x="8381013" y="5830581"/>
            <a:ext cx="2226326"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1" u="none" strike="noStrike" kern="1200" cap="none" spc="0" baseline="0" dirty="0">
                <a:solidFill>
                  <a:srgbClr val="0070C0"/>
                </a:solidFill>
                <a:uFillTx/>
                <a:latin typeface="Calibri"/>
              </a:rPr>
              <a:t>dmargaris@gmail.com</a:t>
            </a:r>
            <a:endParaRPr lang="el-GR" sz="1400" b="1" i="1" u="none" strike="noStrike" kern="1200" cap="none" spc="0" baseline="0" dirty="0">
              <a:solidFill>
                <a:srgbClr val="0070C0"/>
              </a:solidFill>
              <a:uFillTx/>
              <a:latin typeface="Calibri"/>
            </a:endParaRPr>
          </a:p>
        </p:txBody>
      </p:sp>
    </p:spTree>
    <p:extLst>
      <p:ext uri="{BB962C8B-B14F-4D97-AF65-F5344CB8AC3E}">
        <p14:creationId xmlns:p14="http://schemas.microsoft.com/office/powerpoint/2010/main" val="845407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additive="base">
                                        <p:cTn id="18" dur="500" fill="hold"/>
                                        <p:tgtEl>
                                          <p:spTgt spid="13"/>
                                        </p:tgtEl>
                                        <p:attrNameLst>
                                          <p:attrName>ppt_x</p:attrName>
                                        </p:attrNameLst>
                                      </p:cBhvr>
                                      <p:tavLst>
                                        <p:tav tm="0">
                                          <p:val>
                                            <p:strVal val="#ppt_x"/>
                                          </p:val>
                                        </p:tav>
                                        <p:tav tm="100000">
                                          <p:val>
                                            <p:strVal val="#ppt_x"/>
                                          </p:val>
                                        </p:tav>
                                      </p:tavLst>
                                    </p:anim>
                                    <p:anim calcmode="lin" valueType="num">
                                      <p:cBhvr additive="base">
                                        <p:cTn id="1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fill="hold"/>
                                        <p:tgtEl>
                                          <p:spTgt spid="10"/>
                                        </p:tgtEl>
                                        <p:attrNameLst>
                                          <p:attrName>ppt_x</p:attrName>
                                        </p:attrNameLst>
                                      </p:cBhvr>
                                      <p:tavLst>
                                        <p:tav tm="0">
                                          <p:val>
                                            <p:strVal val="#ppt_x"/>
                                          </p:val>
                                        </p:tav>
                                        <p:tav tm="100000">
                                          <p:val>
                                            <p:strVal val="#ppt_x"/>
                                          </p:val>
                                        </p:tav>
                                      </p:tavLst>
                                    </p:anim>
                                    <p:anim calcmode="lin" valueType="num">
                                      <p:cBhvr additive="base">
                                        <p:cTn id="2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5"/>
                                        </p:tgtEl>
                                        <p:attrNameLst>
                                          <p:attrName>style.visibility</p:attrName>
                                        </p:attrNameLst>
                                      </p:cBhvr>
                                      <p:to>
                                        <p:strVal val="visible"/>
                                      </p:to>
                                    </p:set>
                                    <p:anim calcmode="lin" valueType="num">
                                      <p:cBhvr additive="base">
                                        <p:cTn id="30" dur="500" fill="hold"/>
                                        <p:tgtEl>
                                          <p:spTgt spid="15"/>
                                        </p:tgtEl>
                                        <p:attrNameLst>
                                          <p:attrName>ppt_x</p:attrName>
                                        </p:attrNameLst>
                                      </p:cBhvr>
                                      <p:tavLst>
                                        <p:tav tm="0">
                                          <p:val>
                                            <p:strVal val="#ppt_x"/>
                                          </p:val>
                                        </p:tav>
                                        <p:tav tm="100000">
                                          <p:val>
                                            <p:strVal val="#ppt_x"/>
                                          </p:val>
                                        </p:tav>
                                      </p:tavLst>
                                    </p:anim>
                                    <p:anim calcmode="lin" valueType="num">
                                      <p:cBhvr additive="base">
                                        <p:cTn id="31"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19"/>
                                        </p:tgtEl>
                                        <p:attrNameLst>
                                          <p:attrName>style.visibility</p:attrName>
                                        </p:attrNameLst>
                                      </p:cBhvr>
                                      <p:to>
                                        <p:strVal val="visible"/>
                                      </p:to>
                                    </p:set>
                                    <p:anim calcmode="lin" valueType="num">
                                      <p:cBhvr additive="base">
                                        <p:cTn id="36" dur="500" fill="hold"/>
                                        <p:tgtEl>
                                          <p:spTgt spid="19"/>
                                        </p:tgtEl>
                                        <p:attrNameLst>
                                          <p:attrName>ppt_x</p:attrName>
                                        </p:attrNameLst>
                                      </p:cBhvr>
                                      <p:tavLst>
                                        <p:tav tm="0">
                                          <p:val>
                                            <p:strVal val="#ppt_x"/>
                                          </p:val>
                                        </p:tav>
                                        <p:tav tm="100000">
                                          <p:val>
                                            <p:strVal val="#ppt_x"/>
                                          </p:val>
                                        </p:tav>
                                      </p:tavLst>
                                    </p:anim>
                                    <p:anim calcmode="lin" valueType="num">
                                      <p:cBhvr additive="base">
                                        <p:cTn id="37"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anim calcmode="lin" valueType="num">
                                      <p:cBhvr additive="base">
                                        <p:cTn id="42" dur="500" fill="hold"/>
                                        <p:tgtEl>
                                          <p:spTgt spid="22"/>
                                        </p:tgtEl>
                                        <p:attrNameLst>
                                          <p:attrName>ppt_x</p:attrName>
                                        </p:attrNameLst>
                                      </p:cBhvr>
                                      <p:tavLst>
                                        <p:tav tm="0">
                                          <p:val>
                                            <p:strVal val="#ppt_x"/>
                                          </p:val>
                                        </p:tav>
                                        <p:tav tm="100000">
                                          <p:val>
                                            <p:strVal val="#ppt_x"/>
                                          </p:val>
                                        </p:tav>
                                      </p:tavLst>
                                    </p:anim>
                                    <p:anim calcmode="lin" valueType="num">
                                      <p:cBhvr additive="base">
                                        <p:cTn id="43" dur="500" fill="hold"/>
                                        <p:tgtEl>
                                          <p:spTgt spid="22"/>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18"/>
                                        </p:tgtEl>
                                        <p:attrNameLst>
                                          <p:attrName>style.visibility</p:attrName>
                                        </p:attrNameLst>
                                      </p:cBhvr>
                                      <p:to>
                                        <p:strVal val="visible"/>
                                      </p:to>
                                    </p:set>
                                    <p:anim calcmode="lin" valueType="num">
                                      <p:cBhvr additive="base">
                                        <p:cTn id="46" dur="500" fill="hold"/>
                                        <p:tgtEl>
                                          <p:spTgt spid="18"/>
                                        </p:tgtEl>
                                        <p:attrNameLst>
                                          <p:attrName>ppt_x</p:attrName>
                                        </p:attrNameLst>
                                      </p:cBhvr>
                                      <p:tavLst>
                                        <p:tav tm="0">
                                          <p:val>
                                            <p:strVal val="#ppt_x"/>
                                          </p:val>
                                        </p:tav>
                                        <p:tav tm="100000">
                                          <p:val>
                                            <p:strVal val="#ppt_x"/>
                                          </p:val>
                                        </p:tav>
                                      </p:tavLst>
                                    </p:anim>
                                    <p:anim calcmode="lin" valueType="num">
                                      <p:cBhvr additive="base">
                                        <p:cTn id="47"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21"/>
                                        </p:tgtEl>
                                        <p:attrNameLst>
                                          <p:attrName>style.visibility</p:attrName>
                                        </p:attrNameLst>
                                      </p:cBhvr>
                                      <p:to>
                                        <p:strVal val="visible"/>
                                      </p:to>
                                    </p:set>
                                    <p:anim calcmode="lin" valueType="num">
                                      <p:cBhvr additive="base">
                                        <p:cTn id="52" dur="500" fill="hold"/>
                                        <p:tgtEl>
                                          <p:spTgt spid="21"/>
                                        </p:tgtEl>
                                        <p:attrNameLst>
                                          <p:attrName>ppt_x</p:attrName>
                                        </p:attrNameLst>
                                      </p:cBhvr>
                                      <p:tavLst>
                                        <p:tav tm="0">
                                          <p:val>
                                            <p:strVal val="#ppt_x"/>
                                          </p:val>
                                        </p:tav>
                                        <p:tav tm="100000">
                                          <p:val>
                                            <p:strVal val="#ppt_x"/>
                                          </p:val>
                                        </p:tav>
                                      </p:tavLst>
                                    </p:anim>
                                    <p:anim calcmode="lin" valueType="num">
                                      <p:cBhvr additive="base">
                                        <p:cTn id="53"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23"/>
                                        </p:tgtEl>
                                        <p:attrNameLst>
                                          <p:attrName>style.visibility</p:attrName>
                                        </p:attrNameLst>
                                      </p:cBhvr>
                                      <p:to>
                                        <p:strVal val="visible"/>
                                      </p:to>
                                    </p:set>
                                    <p:anim calcmode="lin" valueType="num">
                                      <p:cBhvr additive="base">
                                        <p:cTn id="58" dur="500" fill="hold"/>
                                        <p:tgtEl>
                                          <p:spTgt spid="23"/>
                                        </p:tgtEl>
                                        <p:attrNameLst>
                                          <p:attrName>ppt_x</p:attrName>
                                        </p:attrNameLst>
                                      </p:cBhvr>
                                      <p:tavLst>
                                        <p:tav tm="0">
                                          <p:val>
                                            <p:strVal val="#ppt_x"/>
                                          </p:val>
                                        </p:tav>
                                        <p:tav tm="100000">
                                          <p:val>
                                            <p:strVal val="#ppt_x"/>
                                          </p:val>
                                        </p:tav>
                                      </p:tavLst>
                                    </p:anim>
                                    <p:anim calcmode="lin" valueType="num">
                                      <p:cBhvr additive="base">
                                        <p:cTn id="59"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0" grpId="0"/>
      <p:bldP spid="15" grpId="0"/>
      <p:bldP spid="18" grpId="0"/>
      <p:bldP spid="21" grpId="0"/>
      <p:bldP spid="22" grpId="0" animBg="1"/>
      <p:bldP spid="23" grpId="0"/>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Μελέτη" id="{4BF91182-278B-489B-B813-A5F6BC0517E0}" vid="{1871B80D-B3C5-4DBB-8193-E8AACA404142}"/>
    </a:ext>
  </a:extLst>
</a:theme>
</file>

<file path=docProps/app.xml><?xml version="1.0" encoding="utf-8"?>
<Properties xmlns="http://schemas.openxmlformats.org/officeDocument/2006/extended-properties" xmlns:vt="http://schemas.openxmlformats.org/officeDocument/2006/docPropsVTypes">
  <Template>Μελέτη</Template>
  <TotalTime>96</TotalTime>
  <Words>417</Words>
  <Application>Microsoft Office PowerPoint</Application>
  <PresentationFormat>Ευρεία οθόνη</PresentationFormat>
  <Paragraphs>28</Paragraphs>
  <Slides>6</Slides>
  <Notes>0</Notes>
  <HiddenSlides>0</HiddenSlides>
  <MMClips>0</MMClips>
  <ScaleCrop>false</ScaleCrop>
  <HeadingPairs>
    <vt:vector size="8" baseType="variant">
      <vt:variant>
        <vt:lpstr>Γραμματοσειρές που χρησιμοποιούνται</vt:lpstr>
      </vt:variant>
      <vt:variant>
        <vt:i4>4</vt:i4>
      </vt:variant>
      <vt:variant>
        <vt:lpstr>Θέμα</vt:lpstr>
      </vt:variant>
      <vt:variant>
        <vt:i4>1</vt:i4>
      </vt:variant>
      <vt:variant>
        <vt:lpstr>Ενσωματωμένοι διακομιστές OLE</vt:lpstr>
      </vt:variant>
      <vt:variant>
        <vt:i4>2</vt:i4>
      </vt:variant>
      <vt:variant>
        <vt:lpstr>Τίτλοι διαφανειών</vt:lpstr>
      </vt:variant>
      <vt:variant>
        <vt:i4>6</vt:i4>
      </vt:variant>
    </vt:vector>
  </HeadingPairs>
  <TitlesOfParts>
    <vt:vector size="13" baseType="lpstr">
      <vt:lpstr>Arial</vt:lpstr>
      <vt:lpstr>Calibri</vt:lpstr>
      <vt:lpstr>Calibri Light</vt:lpstr>
      <vt:lpstr>Times New Roman</vt:lpstr>
      <vt:lpstr>Θέμα του Office</vt:lpstr>
      <vt:lpstr>Visio</vt:lpstr>
      <vt:lpstr>Equation</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dmarg</dc:creator>
  <cp:lastModifiedBy>dmarg</cp:lastModifiedBy>
  <cp:revision>16</cp:revision>
  <dcterms:created xsi:type="dcterms:W3CDTF">2020-05-05T11:26:07Z</dcterms:created>
  <dcterms:modified xsi:type="dcterms:W3CDTF">2020-11-08T07:22:41Z</dcterms:modified>
</cp:coreProperties>
</file>