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59" r:id="rId5"/>
    <p:sldId id="260" r:id="rId6"/>
    <p:sldId id="266" r:id="rId7"/>
    <p:sldId id="261"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e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1.emf"/><Relationship Id="rId5" Type="http://schemas.openxmlformats.org/officeDocument/2006/relationships/image" Target="../media/image19.wmf"/><Relationship Id="rId4"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7DB1AC-61EC-40AB-AB5E-221F7C31D79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A9EDBC-EBBD-4C02-BE87-1BBC56721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5407058-6A4C-469F-A907-2E90BFD24F39}"/>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462F8A6F-6A02-44F6-BD44-6C54CD09D2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BFD6FA1-BA3B-4AFA-99A0-401CCF60BBD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5507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591B1F-528C-486B-93F4-0EDCCA9CA2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85D4C5-EAA1-4AB5-ABA4-1314F00B4251}"/>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9D4F9D3-3942-4925-87EB-D7AB3894B5C6}"/>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F058AEFA-E4D5-4C17-A1A4-78DD584B89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DD49E3-3A43-48BA-B3DB-664043240FFD}"/>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743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C8A1C84-D941-4AAB-9BB1-B6295FC549F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069475-BEA5-4FCE-A907-0CCBC81C072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931D0DA-D077-4A83-991B-D75E636547E8}"/>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6951FCE1-CCF4-448E-A62B-06F780585B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294095-C051-4994-9ED4-97EFE1A59561}"/>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9459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12482-5FBF-4859-B2BE-A317B9A06E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604DD3-5606-4CC3-AC69-9385E257018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E05FAF9-60A8-42D9-BDE7-65656927C4B9}"/>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5A33EC5D-0BED-4283-A8DA-D12CF1CB26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8B718C-93BE-48C7-AFFE-1F926AAC6BC9}"/>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16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6C271-44E1-42EC-9008-3A383157A4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2ED54B-6B8F-487B-8387-933291432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5344268-ADAC-48DD-B9B1-FAAE0D116C45}"/>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247C1500-0BE3-4017-9950-5BFCC45B16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4FDACD-4A10-449F-A03B-D2749148470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6823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25102-A8DF-4B13-B45F-D9959E3471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3D5EE80-6CFE-4483-A74D-39B6C333E3D6}"/>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714FA8C7-5E93-44A9-9750-B2795347C56E}"/>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968C3056-343B-4FBC-9CE5-BD3B2E31FDF2}"/>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6" name="Θέση υποσέλιδου 5">
            <a:extLst>
              <a:ext uri="{FF2B5EF4-FFF2-40B4-BE49-F238E27FC236}">
                <a16:creationId xmlns:a16="http://schemas.microsoft.com/office/drawing/2014/main" id="{D8E801D5-02C9-431C-83F6-BF6FDC6831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3DA669C-244F-4FED-AFDA-3263DD9090F6}"/>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590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2155F-F656-4555-A304-39FC66A76A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627D10-E4AE-4A55-88F6-6676B551E0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49D1F56D-D931-4850-AA78-875B4ECA343B}"/>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C7B670CB-C7CE-437E-8D10-3FD31D44A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B3E6B16-6C6B-46E9-8BC1-085C45F8BDAA}"/>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7032E355-1982-49F9-85D7-CCB06B22952C}"/>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8" name="Θέση υποσέλιδου 7">
            <a:extLst>
              <a:ext uri="{FF2B5EF4-FFF2-40B4-BE49-F238E27FC236}">
                <a16:creationId xmlns:a16="http://schemas.microsoft.com/office/drawing/2014/main" id="{969C7E78-63B8-4DCC-868A-F8E9BAA057E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8C82926-AF70-470E-B48F-3DC8D0B9215E}"/>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8541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FEDBC-1212-448C-8E03-2DDAE5298A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4452E5-E8A6-4739-92CA-E42009464FAA}"/>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4" name="Θέση υποσέλιδου 3">
            <a:extLst>
              <a:ext uri="{FF2B5EF4-FFF2-40B4-BE49-F238E27FC236}">
                <a16:creationId xmlns:a16="http://schemas.microsoft.com/office/drawing/2014/main" id="{B3CB042D-2D71-44CA-995F-0C6F005106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451A472-540A-4272-A6FD-538BE5426753}"/>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746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F7CABB5-D352-4C41-81E8-FD196826D4BE}"/>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3" name="Θέση υποσέλιδου 2">
            <a:extLst>
              <a:ext uri="{FF2B5EF4-FFF2-40B4-BE49-F238E27FC236}">
                <a16:creationId xmlns:a16="http://schemas.microsoft.com/office/drawing/2014/main" id="{1E7673B4-7CB4-4FE8-91D2-A23727350F3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01156EB-EF90-4534-A5E7-BB9E9DD28CA8}"/>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69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3ED1D-3CE5-41AE-B7D9-F5EEF6C81C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B951813-22E0-4686-9FDC-EA34D361C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8E8D9F9-5691-4610-B08B-753442EC7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FCE365E-48D4-4AD3-AFC3-FDCA34849B52}"/>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6" name="Θέση υποσέλιδου 5">
            <a:extLst>
              <a:ext uri="{FF2B5EF4-FFF2-40B4-BE49-F238E27FC236}">
                <a16:creationId xmlns:a16="http://schemas.microsoft.com/office/drawing/2014/main" id="{85D49F3F-8287-453B-B35D-C305145A26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13A378-D51A-48DF-9F61-BBF2644B6444}"/>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84389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52DF2A-DEB1-4C3C-BFCC-CD827CF9318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52C917B-A44F-40F2-A936-66B554DED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Θέση κειμένου 3">
            <a:extLst>
              <a:ext uri="{FF2B5EF4-FFF2-40B4-BE49-F238E27FC236}">
                <a16:creationId xmlns:a16="http://schemas.microsoft.com/office/drawing/2014/main" id="{E2AB7DDC-ECEF-475C-8976-3AC05DDAC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8C8967C-7E9D-4C30-8E7B-7DD9942EEE4C}"/>
              </a:ext>
            </a:extLst>
          </p:cNvPr>
          <p:cNvSpPr>
            <a:spLocks noGrp="1"/>
          </p:cNvSpPr>
          <p:nvPr>
            <p:ph type="dt" sz="half" idx="10"/>
          </p:nvPr>
        </p:nvSpPr>
        <p:spPr/>
        <p:txBody>
          <a:bodyPr/>
          <a:lstStyle/>
          <a:p>
            <a:fld id="{3AD1EA0A-2DC0-4AA8-A8DE-DAB65FA2B205}" type="datetimeFigureOut">
              <a:rPr lang="el-GR" smtClean="0"/>
              <a:t>10/11/2020</a:t>
            </a:fld>
            <a:endParaRPr lang="el-GR"/>
          </a:p>
        </p:txBody>
      </p:sp>
      <p:sp>
        <p:nvSpPr>
          <p:cNvPr id="6" name="Θέση υποσέλιδου 5">
            <a:extLst>
              <a:ext uri="{FF2B5EF4-FFF2-40B4-BE49-F238E27FC236}">
                <a16:creationId xmlns:a16="http://schemas.microsoft.com/office/drawing/2014/main" id="{9CB48338-3156-4AAF-83DA-074BBEBCB8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7F49B5-FB76-4344-BDD9-BFF3A159E3AA}"/>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50714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A110BFB-F68B-4C3A-84CA-9F821ECEE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DFC1CD-8A49-442D-96F8-98C3C9534F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A756328-FC83-483D-AE61-1C9F139DDC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EA0A-2DC0-4AA8-A8DE-DAB65FA2B205}" type="datetimeFigureOut">
              <a:rPr lang="el-GR" smtClean="0"/>
              <a:t>10/11/2020</a:t>
            </a:fld>
            <a:endParaRPr lang="el-GR"/>
          </a:p>
        </p:txBody>
      </p:sp>
      <p:sp>
        <p:nvSpPr>
          <p:cNvPr id="5" name="Θέση υποσέλιδου 4">
            <a:extLst>
              <a:ext uri="{FF2B5EF4-FFF2-40B4-BE49-F238E27FC236}">
                <a16:creationId xmlns:a16="http://schemas.microsoft.com/office/drawing/2014/main" id="{1D9BDA2B-E7E8-4766-A754-3524CB6F0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6F1ABB-302D-4A4A-AD6B-9D02939C2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EB1BD-2CDB-49BD-9701-6E6BD0D13659}" type="slidenum">
              <a:rPr lang="el-GR" smtClean="0"/>
              <a:t>‹#›</a:t>
            </a:fld>
            <a:endParaRPr lang="el-GR"/>
          </a:p>
        </p:txBody>
      </p:sp>
    </p:spTree>
    <p:extLst>
      <p:ext uri="{BB962C8B-B14F-4D97-AF65-F5344CB8AC3E}">
        <p14:creationId xmlns:p14="http://schemas.microsoft.com/office/powerpoint/2010/main" val="160970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Visio_Drawing2.vsdx"/></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5.wmf"/><Relationship Id="rId12" Type="http://schemas.openxmlformats.org/officeDocument/2006/relationships/oleObject" Target="../embeddings/oleObject5.bin"/><Relationship Id="rId17" Type="http://schemas.openxmlformats.org/officeDocument/2006/relationships/image" Target="../media/image10.wmf"/><Relationship Id="rId2" Type="http://schemas.openxmlformats.org/officeDocument/2006/relationships/slideLayout" Target="../slideLayouts/slideLayout7.xml"/><Relationship Id="rId16" Type="http://schemas.openxmlformats.org/officeDocument/2006/relationships/oleObject" Target="../embeddings/oleObject7.bin"/><Relationship Id="rId1" Type="http://schemas.openxmlformats.org/officeDocument/2006/relationships/vmlDrawing" Target="../drawings/vmlDrawing4.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5.wmf"/><Relationship Id="rId3" Type="http://schemas.openxmlformats.org/officeDocument/2006/relationships/image" Target="../media/image3.png"/><Relationship Id="rId7" Type="http://schemas.openxmlformats.org/officeDocument/2006/relationships/image" Target="../media/image12.wmf"/><Relationship Id="rId12"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4.wmf"/><Relationship Id="rId5" Type="http://schemas.openxmlformats.org/officeDocument/2006/relationships/image" Target="../media/image11.emf"/><Relationship Id="rId10" Type="http://schemas.openxmlformats.org/officeDocument/2006/relationships/oleObject" Target="../embeddings/oleObject10.bin"/><Relationship Id="rId4" Type="http://schemas.openxmlformats.org/officeDocument/2006/relationships/package" Target="../embeddings/Microsoft_Visio_Drawing3.vsdx"/><Relationship Id="rId9" Type="http://schemas.openxmlformats.org/officeDocument/2006/relationships/image" Target="../media/image13.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9.wmf"/><Relationship Id="rId3" Type="http://schemas.openxmlformats.org/officeDocument/2006/relationships/image" Target="../media/image3.png"/><Relationship Id="rId7" Type="http://schemas.openxmlformats.org/officeDocument/2006/relationships/image" Target="../media/image16.wmf"/><Relationship Id="rId12"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image" Target="../media/image18.wmf"/><Relationship Id="rId5" Type="http://schemas.openxmlformats.org/officeDocument/2006/relationships/image" Target="../media/image11.emf"/><Relationship Id="rId10" Type="http://schemas.openxmlformats.org/officeDocument/2006/relationships/oleObject" Target="../embeddings/oleObject14.bin"/><Relationship Id="rId4" Type="http://schemas.openxmlformats.org/officeDocument/2006/relationships/package" Target="../embeddings/Microsoft_Visio_Drawing4.vsdx"/><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8" name="Πίνακας 7">
            <a:extLst>
              <a:ext uri="{FF2B5EF4-FFF2-40B4-BE49-F238E27FC236}">
                <a16:creationId xmlns:a16="http://schemas.microsoft.com/office/drawing/2014/main" id="{8A876C12-8757-4F3A-8D05-1D54A5F0BC8A}"/>
              </a:ext>
            </a:extLst>
          </p:cNvPr>
          <p:cNvGraphicFramePr>
            <a:graphicFrameLocks noGrp="1"/>
          </p:cNvGraphicFramePr>
          <p:nvPr>
            <p:extLst>
              <p:ext uri="{D42A27DB-BD31-4B8C-83A1-F6EECF244321}">
                <p14:modId xmlns:p14="http://schemas.microsoft.com/office/powerpoint/2010/main" val="1312594991"/>
              </p:ext>
            </p:extLst>
          </p:nvPr>
        </p:nvGraphicFramePr>
        <p:xfrm>
          <a:off x="2598859" y="1307522"/>
          <a:ext cx="6660551" cy="840874"/>
        </p:xfrm>
        <a:graphic>
          <a:graphicData uri="http://schemas.openxmlformats.org/drawingml/2006/table">
            <a:tbl>
              <a:tblPr firstRow="1" bandRow="1">
                <a:tableStyleId>{5C22544A-7EE6-4342-B048-85BDC9FD1C3A}</a:tableStyleId>
              </a:tblPr>
              <a:tblGrid>
                <a:gridCol w="6660551">
                  <a:extLst>
                    <a:ext uri="{9D8B030D-6E8A-4147-A177-3AD203B41FA5}">
                      <a16:colId xmlns:a16="http://schemas.microsoft.com/office/drawing/2014/main" val="3911836955"/>
                    </a:ext>
                  </a:extLst>
                </a:gridCol>
              </a:tblGrid>
              <a:tr h="8408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400" b="1" i="1" kern="1200" dirty="0">
                          <a:solidFill>
                            <a:schemeClr val="lt1"/>
                          </a:solidFill>
                          <a:effectLst/>
                          <a:latin typeface="+mn-lt"/>
                          <a:ea typeface="+mn-ea"/>
                          <a:cs typeface="+mn-cs"/>
                        </a:rPr>
                        <a:t>Ο χρόνος και η ταχύτητα πτώσης του αγωγού.</a:t>
                      </a:r>
                    </a:p>
                  </a:txBody>
                  <a:tcPr anchor="ctr"/>
                </a:tc>
                <a:extLst>
                  <a:ext uri="{0D108BD9-81ED-4DB2-BD59-A6C34878D82A}">
                    <a16:rowId xmlns:a16="http://schemas.microsoft.com/office/drawing/2014/main" val="2103343824"/>
                  </a:ext>
                </a:extLst>
              </a:tr>
            </a:tbl>
          </a:graphicData>
        </a:graphic>
      </p:graphicFrame>
      <p:graphicFrame>
        <p:nvGraphicFramePr>
          <p:cNvPr id="2" name="Αντικείμενο 1">
            <a:extLst>
              <a:ext uri="{FF2B5EF4-FFF2-40B4-BE49-F238E27FC236}">
                <a16:creationId xmlns:a16="http://schemas.microsoft.com/office/drawing/2014/main" id="{164F1D79-79C0-4B6B-9B84-D96E2D0E8B9E}"/>
              </a:ext>
            </a:extLst>
          </p:cNvPr>
          <p:cNvGraphicFramePr>
            <a:graphicFrameLocks noChangeAspect="1"/>
          </p:cNvGraphicFramePr>
          <p:nvPr>
            <p:extLst>
              <p:ext uri="{D42A27DB-BD31-4B8C-83A1-F6EECF244321}">
                <p14:modId xmlns:p14="http://schemas.microsoft.com/office/powerpoint/2010/main" val="1886842593"/>
              </p:ext>
            </p:extLst>
          </p:nvPr>
        </p:nvGraphicFramePr>
        <p:xfrm>
          <a:off x="3965644" y="2902405"/>
          <a:ext cx="4084430" cy="2648073"/>
        </p:xfrm>
        <a:graphic>
          <a:graphicData uri="http://schemas.openxmlformats.org/presentationml/2006/ole">
            <mc:AlternateContent xmlns:mc="http://schemas.openxmlformats.org/markup-compatibility/2006">
              <mc:Choice xmlns:v="urn:schemas-microsoft-com:vml" Requires="v">
                <p:oleObj spid="_x0000_s1029" name="Visio" r:id="rId3" imgW="2857181" imgH="1851447" progId="Visio.Drawing.15">
                  <p:embed/>
                </p:oleObj>
              </mc:Choice>
              <mc:Fallback>
                <p:oleObj name="Visio" r:id="rId3" imgW="2857181" imgH="1851447" progId="Visio.Drawing.15">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5644" y="2902405"/>
                        <a:ext cx="4084430" cy="2648073"/>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Tree>
    <p:extLst>
      <p:ext uri="{BB962C8B-B14F-4D97-AF65-F5344CB8AC3E}">
        <p14:creationId xmlns:p14="http://schemas.microsoft.com/office/powerpoint/2010/main" val="422121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2" name="Αντικείμενο 1">
            <a:extLst>
              <a:ext uri="{FF2B5EF4-FFF2-40B4-BE49-F238E27FC236}">
                <a16:creationId xmlns:a16="http://schemas.microsoft.com/office/drawing/2014/main" id="{A50AB98E-C0F6-4C0E-96D6-4160623CB1E7}"/>
              </a:ext>
            </a:extLst>
          </p:cNvPr>
          <p:cNvGraphicFramePr>
            <a:graphicFrameLocks noChangeAspect="1"/>
          </p:cNvGraphicFramePr>
          <p:nvPr>
            <p:extLst>
              <p:ext uri="{D42A27DB-BD31-4B8C-83A1-F6EECF244321}">
                <p14:modId xmlns:p14="http://schemas.microsoft.com/office/powerpoint/2010/main" val="2065399816"/>
              </p:ext>
            </p:extLst>
          </p:nvPr>
        </p:nvGraphicFramePr>
        <p:xfrm>
          <a:off x="7717817" y="590818"/>
          <a:ext cx="3675887" cy="2383201"/>
        </p:xfrm>
        <a:graphic>
          <a:graphicData uri="http://schemas.openxmlformats.org/presentationml/2006/ole">
            <mc:AlternateContent xmlns:mc="http://schemas.openxmlformats.org/markup-compatibility/2006">
              <mc:Choice xmlns:v="urn:schemas-microsoft-com:vml" Requires="v">
                <p:oleObj spid="_x0000_s2053" name="Visio" r:id="rId4" imgW="2857181" imgH="1851447" progId="Visio.Drawing.15">
                  <p:embed/>
                </p:oleObj>
              </mc:Choice>
              <mc:Fallback>
                <p:oleObj name="Visio" r:id="rId4" imgW="2857181" imgH="1851447" progId="Visio.Drawing.1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17817" y="590818"/>
                        <a:ext cx="3675887" cy="2383201"/>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3" name="TextBox 2">
            <a:extLst>
              <a:ext uri="{FF2B5EF4-FFF2-40B4-BE49-F238E27FC236}">
                <a16:creationId xmlns:a16="http://schemas.microsoft.com/office/drawing/2014/main" id="{24F5B537-0BD0-4F79-95DE-56F6868BC592}"/>
              </a:ext>
            </a:extLst>
          </p:cNvPr>
          <p:cNvSpPr txBox="1"/>
          <p:nvPr/>
        </p:nvSpPr>
        <p:spPr>
          <a:xfrm>
            <a:off x="1689473" y="457200"/>
            <a:ext cx="6028344" cy="3788858"/>
          </a:xfrm>
          <a:prstGeom prst="rect">
            <a:avLst/>
          </a:prstGeom>
          <a:noFill/>
        </p:spPr>
        <p:txBody>
          <a:bodyPr wrap="square" rtlCol="0">
            <a:spAutoFit/>
          </a:bodyPr>
          <a:lstStyle/>
          <a:p>
            <a:pPr>
              <a:lnSpc>
                <a:spcPct val="150000"/>
              </a:lnSpc>
            </a:pPr>
            <a:r>
              <a:rPr lang="el-GR" dirty="0"/>
              <a:t>Στο διπλανό σχήμα ο αγωγός ΑΓ, μπορεί να κινείται σε επαφή με δύο κατακόρυφους αγωγούς, </a:t>
            </a:r>
            <a:r>
              <a:rPr lang="el-GR" dirty="0" err="1"/>
              <a:t>xx</a:t>
            </a:r>
            <a:r>
              <a:rPr lang="el-GR" dirty="0"/>
              <a:t>΄ και </a:t>
            </a:r>
            <a:r>
              <a:rPr lang="el-GR" dirty="0" err="1"/>
              <a:t>yy</a:t>
            </a:r>
            <a:r>
              <a:rPr lang="el-GR" dirty="0"/>
              <a:t>΄, χωρίς τριβές. Μια αντίσταση R συνδέεται μεταξύ x και y, ενώ παρεμβάλλεται ένας ανοικτός διακόπτης δ. Το όλο σύστημα βρίσκεται μέσα σε ένα οριζόντιο ομογενές μαγνητικό πεδίο με ένταση κάθετο στο επίπεδο της σελίδας με φορά προς τον αναγνώστη. Με το διακόπτη δ ανοικτό, αφήνουμε ελεύθερο τον αγωγό ΑΓ να κινηθεί από την θέση (1), οπότε μετά από χρόνο t</a:t>
            </a:r>
            <a:r>
              <a:rPr lang="el-GR" baseline="-25000" dirty="0"/>
              <a:t>1</a:t>
            </a:r>
            <a:r>
              <a:rPr lang="el-GR" dirty="0"/>
              <a:t>, περνά από την θέση (2) με ταχύτητα υ</a:t>
            </a:r>
            <a:r>
              <a:rPr lang="el-GR" baseline="-25000" dirty="0"/>
              <a:t>1</a:t>
            </a:r>
            <a:r>
              <a:rPr lang="el-GR" dirty="0"/>
              <a:t>.  </a:t>
            </a:r>
          </a:p>
        </p:txBody>
      </p:sp>
      <p:sp>
        <p:nvSpPr>
          <p:cNvPr id="8" name="TextBox 7">
            <a:extLst>
              <a:ext uri="{FF2B5EF4-FFF2-40B4-BE49-F238E27FC236}">
                <a16:creationId xmlns:a16="http://schemas.microsoft.com/office/drawing/2014/main" id="{CCD821EE-721F-460C-A37F-DD591C510B31}"/>
              </a:ext>
            </a:extLst>
          </p:cNvPr>
          <p:cNvSpPr txBox="1"/>
          <p:nvPr/>
        </p:nvSpPr>
        <p:spPr>
          <a:xfrm>
            <a:off x="1689472" y="4246058"/>
            <a:ext cx="9704231" cy="880369"/>
          </a:xfrm>
          <a:prstGeom prst="rect">
            <a:avLst/>
          </a:prstGeom>
          <a:noFill/>
        </p:spPr>
        <p:txBody>
          <a:bodyPr wrap="square" rtlCol="0">
            <a:spAutoFit/>
          </a:bodyPr>
          <a:lstStyle/>
          <a:p>
            <a:pPr>
              <a:lnSpc>
                <a:spcPct val="150000"/>
              </a:lnSpc>
            </a:pPr>
            <a:r>
              <a:rPr lang="el-GR" dirty="0"/>
              <a:t>Επαναλαμβάνουμε το πείραμα, αφού προηγούμενα κλείσουμε το διακόπτη δ, οπότε αφήνοντας ξανά τον αγωγό να πέσει, αυτός περνά από την θέση (2) μετά από χρονικό διάστημα t</a:t>
            </a:r>
            <a:r>
              <a:rPr lang="el-GR" baseline="-25000" dirty="0"/>
              <a:t>2</a:t>
            </a:r>
            <a:r>
              <a:rPr lang="el-GR" dirty="0"/>
              <a:t>, με ταχύτητα υ</a:t>
            </a:r>
            <a:r>
              <a:rPr lang="el-GR" baseline="-25000" dirty="0"/>
              <a:t>2</a:t>
            </a:r>
            <a:r>
              <a:rPr lang="el-GR" dirty="0"/>
              <a:t>.</a:t>
            </a:r>
          </a:p>
        </p:txBody>
      </p:sp>
    </p:spTree>
    <p:extLst>
      <p:ext uri="{BB962C8B-B14F-4D97-AF65-F5344CB8AC3E}">
        <p14:creationId xmlns:p14="http://schemas.microsoft.com/office/powerpoint/2010/main" val="42494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2" name="Αντικείμενο 1">
            <a:extLst>
              <a:ext uri="{FF2B5EF4-FFF2-40B4-BE49-F238E27FC236}">
                <a16:creationId xmlns:a16="http://schemas.microsoft.com/office/drawing/2014/main" id="{A50AB98E-C0F6-4C0E-96D6-4160623CB1E7}"/>
              </a:ext>
            </a:extLst>
          </p:cNvPr>
          <p:cNvGraphicFramePr>
            <a:graphicFrameLocks noChangeAspect="1"/>
          </p:cNvGraphicFramePr>
          <p:nvPr/>
        </p:nvGraphicFramePr>
        <p:xfrm>
          <a:off x="7717817" y="590818"/>
          <a:ext cx="3675887" cy="2383201"/>
        </p:xfrm>
        <a:graphic>
          <a:graphicData uri="http://schemas.openxmlformats.org/presentationml/2006/ole">
            <mc:AlternateContent xmlns:mc="http://schemas.openxmlformats.org/markup-compatibility/2006">
              <mc:Choice xmlns:v="urn:schemas-microsoft-com:vml" Requires="v">
                <p:oleObj spid="_x0000_s4099" name="Visio" r:id="rId4" imgW="2857181" imgH="1851447" progId="Visio.Drawing.15">
                  <p:embed/>
                </p:oleObj>
              </mc:Choice>
              <mc:Fallback>
                <p:oleObj name="Visio" r:id="rId4" imgW="2857181" imgH="1851447" progId="Visio.Drawing.15">
                  <p:embed/>
                  <p:pic>
                    <p:nvPicPr>
                      <p:cNvPr id="2" name="Αντικείμενο 1">
                        <a:extLst>
                          <a:ext uri="{FF2B5EF4-FFF2-40B4-BE49-F238E27FC236}">
                            <a16:creationId xmlns:a16="http://schemas.microsoft.com/office/drawing/2014/main" id="{A50AB98E-C0F6-4C0E-96D6-4160623CB1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17817" y="590818"/>
                        <a:ext cx="3675887" cy="2383201"/>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3" name="TextBox 2">
            <a:extLst>
              <a:ext uri="{FF2B5EF4-FFF2-40B4-BE49-F238E27FC236}">
                <a16:creationId xmlns:a16="http://schemas.microsoft.com/office/drawing/2014/main" id="{24F5B537-0BD0-4F79-95DE-56F6868BC592}"/>
              </a:ext>
            </a:extLst>
          </p:cNvPr>
          <p:cNvSpPr txBox="1"/>
          <p:nvPr/>
        </p:nvSpPr>
        <p:spPr>
          <a:xfrm>
            <a:off x="1756056" y="539221"/>
            <a:ext cx="5479245" cy="369332"/>
          </a:xfrm>
          <a:prstGeom prst="rect">
            <a:avLst/>
          </a:prstGeom>
          <a:noFill/>
        </p:spPr>
        <p:txBody>
          <a:bodyPr wrap="square" rtlCol="0">
            <a:spAutoFit/>
          </a:bodyPr>
          <a:lstStyle/>
          <a:p>
            <a:r>
              <a:rPr lang="el-GR" dirty="0"/>
              <a:t>i) Για τα χρονικά διαστήματα t</a:t>
            </a:r>
            <a:r>
              <a:rPr lang="el-GR" baseline="-25000" dirty="0"/>
              <a:t>1</a:t>
            </a:r>
            <a:r>
              <a:rPr lang="el-GR" dirty="0"/>
              <a:t> και t</a:t>
            </a:r>
            <a:r>
              <a:rPr lang="el-GR" baseline="-25000" dirty="0"/>
              <a:t>2</a:t>
            </a:r>
            <a:r>
              <a:rPr lang="el-GR" dirty="0"/>
              <a:t> ισχύει:</a:t>
            </a:r>
          </a:p>
        </p:txBody>
      </p:sp>
      <p:sp>
        <p:nvSpPr>
          <p:cNvPr id="8" name="TextBox 7">
            <a:extLst>
              <a:ext uri="{FF2B5EF4-FFF2-40B4-BE49-F238E27FC236}">
                <a16:creationId xmlns:a16="http://schemas.microsoft.com/office/drawing/2014/main" id="{CCD821EE-721F-460C-A37F-DD591C510B31}"/>
              </a:ext>
            </a:extLst>
          </p:cNvPr>
          <p:cNvSpPr txBox="1"/>
          <p:nvPr/>
        </p:nvSpPr>
        <p:spPr>
          <a:xfrm>
            <a:off x="1871667" y="3507395"/>
            <a:ext cx="5545829" cy="369332"/>
          </a:xfrm>
          <a:prstGeom prst="rect">
            <a:avLst/>
          </a:prstGeom>
          <a:noFill/>
        </p:spPr>
        <p:txBody>
          <a:bodyPr wrap="square" rtlCol="0">
            <a:spAutoFit/>
          </a:bodyPr>
          <a:lstStyle/>
          <a:p>
            <a:r>
              <a:rPr lang="el-GR" dirty="0"/>
              <a:t>Να δικαιολογήσετε τις απαντήσεις σας.</a:t>
            </a:r>
          </a:p>
        </p:txBody>
      </p:sp>
      <p:sp>
        <p:nvSpPr>
          <p:cNvPr id="9" name="TextBox 8">
            <a:extLst>
              <a:ext uri="{FF2B5EF4-FFF2-40B4-BE49-F238E27FC236}">
                <a16:creationId xmlns:a16="http://schemas.microsoft.com/office/drawing/2014/main" id="{B4D0A833-F7E9-4143-9DF7-7E3B43810C3A}"/>
              </a:ext>
            </a:extLst>
          </p:cNvPr>
          <p:cNvSpPr txBox="1"/>
          <p:nvPr/>
        </p:nvSpPr>
        <p:spPr>
          <a:xfrm>
            <a:off x="2541932" y="1251233"/>
            <a:ext cx="4205300" cy="369332"/>
          </a:xfrm>
          <a:prstGeom prst="rect">
            <a:avLst/>
          </a:prstGeom>
          <a:noFill/>
        </p:spPr>
        <p:txBody>
          <a:bodyPr wrap="square" rtlCol="0">
            <a:spAutoFit/>
          </a:bodyPr>
          <a:lstStyle/>
          <a:p>
            <a:r>
              <a:rPr lang="el-GR" dirty="0"/>
              <a:t>α) t</a:t>
            </a:r>
            <a:r>
              <a:rPr lang="el-GR" baseline="-25000" dirty="0"/>
              <a:t>1</a:t>
            </a:r>
            <a:r>
              <a:rPr lang="el-GR" dirty="0"/>
              <a:t>&lt; t</a:t>
            </a:r>
            <a:r>
              <a:rPr lang="el-GR" baseline="-25000" dirty="0"/>
              <a:t>2</a:t>
            </a:r>
            <a:r>
              <a:rPr lang="el-GR" dirty="0"/>
              <a:t>,    β) t</a:t>
            </a:r>
            <a:r>
              <a:rPr lang="el-GR" baseline="-25000" dirty="0"/>
              <a:t>1 </a:t>
            </a:r>
            <a:r>
              <a:rPr lang="el-GR" dirty="0"/>
              <a:t>= t</a:t>
            </a:r>
            <a:r>
              <a:rPr lang="el-GR" baseline="-25000" dirty="0"/>
              <a:t>2</a:t>
            </a:r>
            <a:r>
              <a:rPr lang="el-GR" dirty="0"/>
              <a:t>,    γ) t</a:t>
            </a:r>
            <a:r>
              <a:rPr lang="el-GR" baseline="-25000" dirty="0"/>
              <a:t>1 </a:t>
            </a:r>
            <a:r>
              <a:rPr lang="el-GR" dirty="0"/>
              <a:t> &gt; t</a:t>
            </a:r>
            <a:r>
              <a:rPr lang="el-GR" baseline="-25000" dirty="0"/>
              <a:t>2</a:t>
            </a:r>
            <a:r>
              <a:rPr lang="el-GR" dirty="0"/>
              <a:t>.</a:t>
            </a:r>
          </a:p>
        </p:txBody>
      </p:sp>
      <p:sp>
        <p:nvSpPr>
          <p:cNvPr id="10" name="TextBox 9">
            <a:extLst>
              <a:ext uri="{FF2B5EF4-FFF2-40B4-BE49-F238E27FC236}">
                <a16:creationId xmlns:a16="http://schemas.microsoft.com/office/drawing/2014/main" id="{719BA54F-E863-4A6E-B2AB-06BE1A3D7D03}"/>
              </a:ext>
            </a:extLst>
          </p:cNvPr>
          <p:cNvSpPr txBox="1"/>
          <p:nvPr/>
        </p:nvSpPr>
        <p:spPr>
          <a:xfrm>
            <a:off x="1756056" y="2021070"/>
            <a:ext cx="5057760" cy="369332"/>
          </a:xfrm>
          <a:prstGeom prst="rect">
            <a:avLst/>
          </a:prstGeom>
          <a:noFill/>
        </p:spPr>
        <p:txBody>
          <a:bodyPr wrap="square" rtlCol="0">
            <a:spAutoFit/>
          </a:bodyPr>
          <a:lstStyle/>
          <a:p>
            <a:r>
              <a:rPr lang="el-GR" dirty="0" err="1"/>
              <a:t>ii</a:t>
            </a:r>
            <a:r>
              <a:rPr lang="el-GR" dirty="0"/>
              <a:t>) Για τα μέτρα των ταχυτήτων υ</a:t>
            </a:r>
            <a:r>
              <a:rPr lang="el-GR" baseline="-25000" dirty="0"/>
              <a:t>1</a:t>
            </a:r>
            <a:r>
              <a:rPr lang="el-GR" dirty="0"/>
              <a:t> και υ</a:t>
            </a:r>
            <a:r>
              <a:rPr lang="el-GR" baseline="-25000" dirty="0"/>
              <a:t>2</a:t>
            </a:r>
            <a:r>
              <a:rPr lang="el-GR" dirty="0"/>
              <a:t> ισχύει:</a:t>
            </a:r>
          </a:p>
        </p:txBody>
      </p:sp>
      <p:sp>
        <p:nvSpPr>
          <p:cNvPr id="11" name="TextBox 10">
            <a:extLst>
              <a:ext uri="{FF2B5EF4-FFF2-40B4-BE49-F238E27FC236}">
                <a16:creationId xmlns:a16="http://schemas.microsoft.com/office/drawing/2014/main" id="{91571D7F-0C78-424D-819B-6DFC42DB2985}"/>
              </a:ext>
            </a:extLst>
          </p:cNvPr>
          <p:cNvSpPr txBox="1"/>
          <p:nvPr/>
        </p:nvSpPr>
        <p:spPr>
          <a:xfrm>
            <a:off x="2302031" y="2611942"/>
            <a:ext cx="4045503" cy="369332"/>
          </a:xfrm>
          <a:prstGeom prst="rect">
            <a:avLst/>
          </a:prstGeom>
          <a:noFill/>
        </p:spPr>
        <p:txBody>
          <a:bodyPr wrap="square" rtlCol="0">
            <a:spAutoFit/>
          </a:bodyPr>
          <a:lstStyle/>
          <a:p>
            <a:r>
              <a:rPr lang="el-GR" dirty="0"/>
              <a:t>α) υ</a:t>
            </a:r>
            <a:r>
              <a:rPr lang="el-GR" baseline="-25000" dirty="0"/>
              <a:t>1</a:t>
            </a:r>
            <a:r>
              <a:rPr lang="el-GR" dirty="0"/>
              <a:t>&lt; υ</a:t>
            </a:r>
            <a:r>
              <a:rPr lang="el-GR" baseline="-25000" dirty="0"/>
              <a:t>2</a:t>
            </a:r>
            <a:r>
              <a:rPr lang="el-GR" dirty="0"/>
              <a:t>,    β) υ</a:t>
            </a:r>
            <a:r>
              <a:rPr lang="el-GR" baseline="-25000" dirty="0"/>
              <a:t>1 </a:t>
            </a:r>
            <a:r>
              <a:rPr lang="el-GR" dirty="0"/>
              <a:t>= υ</a:t>
            </a:r>
            <a:r>
              <a:rPr lang="el-GR" baseline="-25000" dirty="0"/>
              <a:t>2</a:t>
            </a:r>
            <a:r>
              <a:rPr lang="el-GR" dirty="0"/>
              <a:t>,    γ) υ</a:t>
            </a:r>
            <a:r>
              <a:rPr lang="el-GR" baseline="-25000" dirty="0"/>
              <a:t>1</a:t>
            </a:r>
            <a:r>
              <a:rPr lang="el-GR" dirty="0"/>
              <a:t> &gt; υ</a:t>
            </a:r>
            <a:r>
              <a:rPr lang="el-GR" baseline="-25000" dirty="0"/>
              <a:t>2</a:t>
            </a:r>
            <a:r>
              <a:rPr lang="el-GR" dirty="0"/>
              <a:t>.</a:t>
            </a:r>
          </a:p>
        </p:txBody>
      </p:sp>
    </p:spTree>
    <p:extLst>
      <p:ext uri="{BB962C8B-B14F-4D97-AF65-F5344CB8AC3E}">
        <p14:creationId xmlns:p14="http://schemas.microsoft.com/office/powerpoint/2010/main" val="366025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2" name="TextBox 1">
            <a:extLst>
              <a:ext uri="{FF2B5EF4-FFF2-40B4-BE49-F238E27FC236}">
                <a16:creationId xmlns:a16="http://schemas.microsoft.com/office/drawing/2014/main" id="{39B229EF-B6C4-47D6-808D-CF22AFCF6909}"/>
              </a:ext>
            </a:extLst>
          </p:cNvPr>
          <p:cNvSpPr txBox="1"/>
          <p:nvPr/>
        </p:nvSpPr>
        <p:spPr>
          <a:xfrm>
            <a:off x="2157275" y="457200"/>
            <a:ext cx="2008326" cy="369332"/>
          </a:xfrm>
          <a:prstGeom prst="rect">
            <a:avLst/>
          </a:prstGeom>
          <a:noFill/>
        </p:spPr>
        <p:txBody>
          <a:bodyPr wrap="square" rtlCol="0">
            <a:spAutoFit/>
          </a:bodyPr>
          <a:lstStyle/>
          <a:p>
            <a:r>
              <a:rPr lang="el-GR" b="1" i="1" dirty="0">
                <a:solidFill>
                  <a:srgbClr val="0070C0"/>
                </a:solidFill>
              </a:rPr>
              <a:t>Απάντηση:</a:t>
            </a:r>
            <a:endParaRPr lang="el-GR" dirty="0">
              <a:solidFill>
                <a:srgbClr val="0070C0"/>
              </a:solidFill>
            </a:endParaRPr>
          </a:p>
        </p:txBody>
      </p:sp>
      <p:sp>
        <p:nvSpPr>
          <p:cNvPr id="8" name="TextBox 7">
            <a:extLst>
              <a:ext uri="{FF2B5EF4-FFF2-40B4-BE49-F238E27FC236}">
                <a16:creationId xmlns:a16="http://schemas.microsoft.com/office/drawing/2014/main" id="{61387585-43B3-4B16-9138-9871E1DC044B}"/>
              </a:ext>
            </a:extLst>
          </p:cNvPr>
          <p:cNvSpPr txBox="1"/>
          <p:nvPr/>
        </p:nvSpPr>
        <p:spPr>
          <a:xfrm>
            <a:off x="1941250" y="977468"/>
            <a:ext cx="7830105" cy="880369"/>
          </a:xfrm>
          <a:prstGeom prst="rect">
            <a:avLst/>
          </a:prstGeom>
          <a:noFill/>
        </p:spPr>
        <p:txBody>
          <a:bodyPr wrap="square" rtlCol="0">
            <a:spAutoFit/>
          </a:bodyPr>
          <a:lstStyle/>
          <a:p>
            <a:pPr>
              <a:lnSpc>
                <a:spcPct val="150000"/>
              </a:lnSpc>
            </a:pPr>
            <a:r>
              <a:rPr lang="el-GR" dirty="0"/>
              <a:t>Κατά την πτώση του αγωγού (και στις δύο περιπτώσεις), αναπτύσσεται πάνω του μια ΗΕΔ, λόγω επαγωγής με απόλυτη τιμή:</a:t>
            </a:r>
          </a:p>
        </p:txBody>
      </p:sp>
      <p:sp>
        <p:nvSpPr>
          <p:cNvPr id="3" name="Rectangle 2">
            <a:extLst>
              <a:ext uri="{FF2B5EF4-FFF2-40B4-BE49-F238E27FC236}">
                <a16:creationId xmlns:a16="http://schemas.microsoft.com/office/drawing/2014/main" id="{F863C23A-FFBB-4E2B-B2DA-CE4C67EF446E}"/>
              </a:ext>
            </a:extLst>
          </p:cNvPr>
          <p:cNvSpPr>
            <a:spLocks noChangeArrowheads="1"/>
          </p:cNvSpPr>
          <p:nvPr/>
        </p:nvSpPr>
        <p:spPr bwMode="auto">
          <a:xfrm>
            <a:off x="1748901" y="264875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9" name="Αντικείμενο 8">
            <a:extLst>
              <a:ext uri="{FF2B5EF4-FFF2-40B4-BE49-F238E27FC236}">
                <a16:creationId xmlns:a16="http://schemas.microsoft.com/office/drawing/2014/main" id="{5B1DF2CD-913C-4B97-B8B0-FD65C2350C5A}"/>
              </a:ext>
            </a:extLst>
          </p:cNvPr>
          <p:cNvGraphicFramePr>
            <a:graphicFrameLocks noChangeAspect="1"/>
          </p:cNvGraphicFramePr>
          <p:nvPr>
            <p:extLst>
              <p:ext uri="{D42A27DB-BD31-4B8C-83A1-F6EECF244321}">
                <p14:modId xmlns:p14="http://schemas.microsoft.com/office/powerpoint/2010/main" val="1365679093"/>
              </p:ext>
            </p:extLst>
          </p:nvPr>
        </p:nvGraphicFramePr>
        <p:xfrm>
          <a:off x="2393942" y="2289167"/>
          <a:ext cx="1319212" cy="927100"/>
        </p:xfrm>
        <a:graphic>
          <a:graphicData uri="http://schemas.openxmlformats.org/presentationml/2006/ole">
            <mc:AlternateContent xmlns:mc="http://schemas.openxmlformats.org/markup-compatibility/2006">
              <mc:Choice xmlns:v="urn:schemas-microsoft-com:vml" Requires="v">
                <p:oleObj spid="_x0000_s3100" name="Equation" r:id="rId4" imgW="609480" imgH="431640" progId="Equation.DSMT4">
                  <p:embed/>
                </p:oleObj>
              </mc:Choice>
              <mc:Fallback>
                <p:oleObj name="Equation" r:id="rId4" imgW="609480" imgH="431640" progId="Equation.DSMT4">
                  <p:embed/>
                  <p:pic>
                    <p:nvPicPr>
                      <p:cNvPr id="0" name="Object 1"/>
                      <p:cNvPicPr>
                        <a:picLocks noChangeAspect="1" noChangeArrowheads="1"/>
                      </p:cNvPicPr>
                      <p:nvPr/>
                    </p:nvPicPr>
                    <p:blipFill>
                      <a:blip r:embed="rId5"/>
                      <a:srcRect/>
                      <a:stretch>
                        <a:fillRect/>
                      </a:stretch>
                    </p:blipFill>
                    <p:spPr bwMode="auto">
                      <a:xfrm>
                        <a:off x="2393942" y="2289167"/>
                        <a:ext cx="1319212" cy="927100"/>
                      </a:xfrm>
                      <a:prstGeom prst="rect">
                        <a:avLst/>
                      </a:prstGeom>
                      <a:noFill/>
                    </p:spPr>
                  </p:pic>
                </p:oleObj>
              </mc:Fallback>
            </mc:AlternateContent>
          </a:graphicData>
        </a:graphic>
      </p:graphicFrame>
      <p:graphicFrame>
        <p:nvGraphicFramePr>
          <p:cNvPr id="12" name="Αντικείμενο 11">
            <a:extLst>
              <a:ext uri="{FF2B5EF4-FFF2-40B4-BE49-F238E27FC236}">
                <a16:creationId xmlns:a16="http://schemas.microsoft.com/office/drawing/2014/main" id="{61830C4C-8940-40CE-BD41-7C80D7CC2689}"/>
              </a:ext>
            </a:extLst>
          </p:cNvPr>
          <p:cNvGraphicFramePr>
            <a:graphicFrameLocks noChangeAspect="1"/>
          </p:cNvGraphicFramePr>
          <p:nvPr>
            <p:extLst>
              <p:ext uri="{D42A27DB-BD31-4B8C-83A1-F6EECF244321}">
                <p14:modId xmlns:p14="http://schemas.microsoft.com/office/powerpoint/2010/main" val="1141032659"/>
              </p:ext>
            </p:extLst>
          </p:nvPr>
        </p:nvGraphicFramePr>
        <p:xfrm>
          <a:off x="6579663" y="2308868"/>
          <a:ext cx="1265238" cy="844550"/>
        </p:xfrm>
        <a:graphic>
          <a:graphicData uri="http://schemas.openxmlformats.org/presentationml/2006/ole">
            <mc:AlternateContent xmlns:mc="http://schemas.openxmlformats.org/markup-compatibility/2006">
              <mc:Choice xmlns:v="urn:schemas-microsoft-com:vml" Requires="v">
                <p:oleObj spid="_x0000_s3101" name="Equation" r:id="rId6" imgW="583920" imgH="393480" progId="Equation.DSMT4">
                  <p:embed/>
                </p:oleObj>
              </mc:Choice>
              <mc:Fallback>
                <p:oleObj name="Equation" r:id="rId6" imgW="583920" imgH="393480" progId="Equation.DSMT4">
                  <p:embed/>
                  <p:pic>
                    <p:nvPicPr>
                      <p:cNvPr id="9" name="Αντικείμενο 8">
                        <a:extLst>
                          <a:ext uri="{FF2B5EF4-FFF2-40B4-BE49-F238E27FC236}">
                            <a16:creationId xmlns:a16="http://schemas.microsoft.com/office/drawing/2014/main" id="{5B1DF2CD-913C-4B97-B8B0-FD65C2350C5A}"/>
                          </a:ext>
                        </a:extLst>
                      </p:cNvPr>
                      <p:cNvPicPr>
                        <a:picLocks noChangeAspect="1" noChangeArrowheads="1"/>
                      </p:cNvPicPr>
                      <p:nvPr/>
                    </p:nvPicPr>
                    <p:blipFill>
                      <a:blip r:embed="rId7"/>
                      <a:srcRect/>
                      <a:stretch>
                        <a:fillRect/>
                      </a:stretch>
                    </p:blipFill>
                    <p:spPr bwMode="auto">
                      <a:xfrm>
                        <a:off x="6579663" y="2308868"/>
                        <a:ext cx="1265238" cy="844550"/>
                      </a:xfrm>
                      <a:prstGeom prst="rect">
                        <a:avLst/>
                      </a:prstGeom>
                      <a:noFill/>
                    </p:spPr>
                  </p:pic>
                </p:oleObj>
              </mc:Fallback>
            </mc:AlternateContent>
          </a:graphicData>
        </a:graphic>
      </p:graphicFrame>
      <p:graphicFrame>
        <p:nvGraphicFramePr>
          <p:cNvPr id="13" name="Αντικείμενο 12">
            <a:extLst>
              <a:ext uri="{FF2B5EF4-FFF2-40B4-BE49-F238E27FC236}">
                <a16:creationId xmlns:a16="http://schemas.microsoft.com/office/drawing/2014/main" id="{BE2AA785-85FD-489C-BC67-2FEF30A4F6EB}"/>
              </a:ext>
            </a:extLst>
          </p:cNvPr>
          <p:cNvGraphicFramePr>
            <a:graphicFrameLocks noChangeAspect="1"/>
          </p:cNvGraphicFramePr>
          <p:nvPr>
            <p:extLst>
              <p:ext uri="{D42A27DB-BD31-4B8C-83A1-F6EECF244321}">
                <p14:modId xmlns:p14="http://schemas.microsoft.com/office/powerpoint/2010/main" val="3792285966"/>
              </p:ext>
            </p:extLst>
          </p:nvPr>
        </p:nvGraphicFramePr>
        <p:xfrm>
          <a:off x="7844901" y="2511422"/>
          <a:ext cx="908050" cy="382588"/>
        </p:xfrm>
        <a:graphic>
          <a:graphicData uri="http://schemas.openxmlformats.org/presentationml/2006/ole">
            <mc:AlternateContent xmlns:mc="http://schemas.openxmlformats.org/markup-compatibility/2006">
              <mc:Choice xmlns:v="urn:schemas-microsoft-com:vml" Requires="v">
                <p:oleObj spid="_x0000_s3102" name="Equation" r:id="rId8" imgW="419040" imgH="177480" progId="Equation.DSMT4">
                  <p:embed/>
                </p:oleObj>
              </mc:Choice>
              <mc:Fallback>
                <p:oleObj name="Equation" r:id="rId8" imgW="419040" imgH="177480" progId="Equation.DSMT4">
                  <p:embed/>
                  <p:pic>
                    <p:nvPicPr>
                      <p:cNvPr id="12" name="Αντικείμενο 11">
                        <a:extLst>
                          <a:ext uri="{FF2B5EF4-FFF2-40B4-BE49-F238E27FC236}">
                            <a16:creationId xmlns:a16="http://schemas.microsoft.com/office/drawing/2014/main" id="{61830C4C-8940-40CE-BD41-7C80D7CC2689}"/>
                          </a:ext>
                        </a:extLst>
                      </p:cNvPr>
                      <p:cNvPicPr>
                        <a:picLocks noChangeAspect="1" noChangeArrowheads="1"/>
                      </p:cNvPicPr>
                      <p:nvPr/>
                    </p:nvPicPr>
                    <p:blipFill>
                      <a:blip r:embed="rId9"/>
                      <a:srcRect/>
                      <a:stretch>
                        <a:fillRect/>
                      </a:stretch>
                    </p:blipFill>
                    <p:spPr bwMode="auto">
                      <a:xfrm>
                        <a:off x="7844901" y="2511422"/>
                        <a:ext cx="908050" cy="382588"/>
                      </a:xfrm>
                      <a:prstGeom prst="rect">
                        <a:avLst/>
                      </a:prstGeom>
                      <a:noFill/>
                    </p:spPr>
                  </p:pic>
                </p:oleObj>
              </mc:Fallback>
            </mc:AlternateContent>
          </a:graphicData>
        </a:graphic>
      </p:graphicFrame>
      <p:graphicFrame>
        <p:nvGraphicFramePr>
          <p:cNvPr id="14" name="Αντικείμενο 13">
            <a:extLst>
              <a:ext uri="{FF2B5EF4-FFF2-40B4-BE49-F238E27FC236}">
                <a16:creationId xmlns:a16="http://schemas.microsoft.com/office/drawing/2014/main" id="{3687829B-EC59-41B7-801E-390FA5FBE0EF}"/>
              </a:ext>
            </a:extLst>
          </p:cNvPr>
          <p:cNvGraphicFramePr>
            <a:graphicFrameLocks noChangeAspect="1"/>
          </p:cNvGraphicFramePr>
          <p:nvPr>
            <p:extLst>
              <p:ext uri="{D42A27DB-BD31-4B8C-83A1-F6EECF244321}">
                <p14:modId xmlns:p14="http://schemas.microsoft.com/office/powerpoint/2010/main" val="1739340080"/>
              </p:ext>
            </p:extLst>
          </p:nvPr>
        </p:nvGraphicFramePr>
        <p:xfrm>
          <a:off x="3713154" y="2286151"/>
          <a:ext cx="1430338" cy="925512"/>
        </p:xfrm>
        <a:graphic>
          <a:graphicData uri="http://schemas.openxmlformats.org/presentationml/2006/ole">
            <mc:AlternateContent xmlns:mc="http://schemas.openxmlformats.org/markup-compatibility/2006">
              <mc:Choice xmlns:v="urn:schemas-microsoft-com:vml" Requires="v">
                <p:oleObj spid="_x0000_s3103" name="Equation" r:id="rId10" imgW="660240" imgH="431640" progId="Equation.DSMT4">
                  <p:embed/>
                </p:oleObj>
              </mc:Choice>
              <mc:Fallback>
                <p:oleObj name="Equation" r:id="rId10" imgW="660240" imgH="431640" progId="Equation.DSMT4">
                  <p:embed/>
                  <p:pic>
                    <p:nvPicPr>
                      <p:cNvPr id="12" name="Αντικείμενο 11">
                        <a:extLst>
                          <a:ext uri="{FF2B5EF4-FFF2-40B4-BE49-F238E27FC236}">
                            <a16:creationId xmlns:a16="http://schemas.microsoft.com/office/drawing/2014/main" id="{61830C4C-8940-40CE-BD41-7C80D7CC2689}"/>
                          </a:ext>
                        </a:extLst>
                      </p:cNvPr>
                      <p:cNvPicPr>
                        <a:picLocks noChangeAspect="1" noChangeArrowheads="1"/>
                      </p:cNvPicPr>
                      <p:nvPr/>
                    </p:nvPicPr>
                    <p:blipFill>
                      <a:blip r:embed="rId11"/>
                      <a:srcRect/>
                      <a:stretch>
                        <a:fillRect/>
                      </a:stretch>
                    </p:blipFill>
                    <p:spPr bwMode="auto">
                      <a:xfrm>
                        <a:off x="3713154" y="2286151"/>
                        <a:ext cx="1430338" cy="925512"/>
                      </a:xfrm>
                      <a:prstGeom prst="rect">
                        <a:avLst/>
                      </a:prstGeom>
                      <a:noFill/>
                    </p:spPr>
                  </p:pic>
                </p:oleObj>
              </mc:Fallback>
            </mc:AlternateContent>
          </a:graphicData>
        </a:graphic>
      </p:graphicFrame>
      <p:graphicFrame>
        <p:nvGraphicFramePr>
          <p:cNvPr id="15" name="Αντικείμενο 14">
            <a:extLst>
              <a:ext uri="{FF2B5EF4-FFF2-40B4-BE49-F238E27FC236}">
                <a16:creationId xmlns:a16="http://schemas.microsoft.com/office/drawing/2014/main" id="{47DA27BC-2F48-4B2B-B829-4B2392BCB572}"/>
              </a:ext>
            </a:extLst>
          </p:cNvPr>
          <p:cNvGraphicFramePr>
            <a:graphicFrameLocks noChangeAspect="1"/>
          </p:cNvGraphicFramePr>
          <p:nvPr>
            <p:extLst>
              <p:ext uri="{D42A27DB-BD31-4B8C-83A1-F6EECF244321}">
                <p14:modId xmlns:p14="http://schemas.microsoft.com/office/powerpoint/2010/main" val="2418009992"/>
              </p:ext>
            </p:extLst>
          </p:nvPr>
        </p:nvGraphicFramePr>
        <p:xfrm>
          <a:off x="5143492" y="2326632"/>
          <a:ext cx="1430337" cy="844550"/>
        </p:xfrm>
        <a:graphic>
          <a:graphicData uri="http://schemas.openxmlformats.org/presentationml/2006/ole">
            <mc:AlternateContent xmlns:mc="http://schemas.openxmlformats.org/markup-compatibility/2006">
              <mc:Choice xmlns:v="urn:schemas-microsoft-com:vml" Requires="v">
                <p:oleObj spid="_x0000_s3104" name="Equation" r:id="rId12" imgW="660240" imgH="393480" progId="Equation.DSMT4">
                  <p:embed/>
                </p:oleObj>
              </mc:Choice>
              <mc:Fallback>
                <p:oleObj name="Equation" r:id="rId12" imgW="660240" imgH="393480" progId="Equation.DSMT4">
                  <p:embed/>
                  <p:pic>
                    <p:nvPicPr>
                      <p:cNvPr id="12" name="Αντικείμενο 11">
                        <a:extLst>
                          <a:ext uri="{FF2B5EF4-FFF2-40B4-BE49-F238E27FC236}">
                            <a16:creationId xmlns:a16="http://schemas.microsoft.com/office/drawing/2014/main" id="{61830C4C-8940-40CE-BD41-7C80D7CC2689}"/>
                          </a:ext>
                        </a:extLst>
                      </p:cNvPr>
                      <p:cNvPicPr>
                        <a:picLocks noChangeAspect="1" noChangeArrowheads="1"/>
                      </p:cNvPicPr>
                      <p:nvPr/>
                    </p:nvPicPr>
                    <p:blipFill>
                      <a:blip r:embed="rId13"/>
                      <a:srcRect/>
                      <a:stretch>
                        <a:fillRect/>
                      </a:stretch>
                    </p:blipFill>
                    <p:spPr bwMode="auto">
                      <a:xfrm>
                        <a:off x="5143492" y="2326632"/>
                        <a:ext cx="1430337" cy="844550"/>
                      </a:xfrm>
                      <a:prstGeom prst="rect">
                        <a:avLst/>
                      </a:prstGeom>
                      <a:noFill/>
                    </p:spPr>
                  </p:pic>
                </p:oleObj>
              </mc:Fallback>
            </mc:AlternateContent>
          </a:graphicData>
        </a:graphic>
      </p:graphicFrame>
      <p:graphicFrame>
        <p:nvGraphicFramePr>
          <p:cNvPr id="17" name="Αντικείμενο 16">
            <a:extLst>
              <a:ext uri="{FF2B5EF4-FFF2-40B4-BE49-F238E27FC236}">
                <a16:creationId xmlns:a16="http://schemas.microsoft.com/office/drawing/2014/main" id="{D871A5D3-5C33-4600-B081-CF5758590BF4}"/>
              </a:ext>
            </a:extLst>
          </p:cNvPr>
          <p:cNvGraphicFramePr>
            <a:graphicFrameLocks noChangeAspect="1"/>
          </p:cNvGraphicFramePr>
          <p:nvPr>
            <p:extLst>
              <p:ext uri="{D42A27DB-BD31-4B8C-83A1-F6EECF244321}">
                <p14:modId xmlns:p14="http://schemas.microsoft.com/office/powerpoint/2010/main" val="2955703800"/>
              </p:ext>
            </p:extLst>
          </p:nvPr>
        </p:nvGraphicFramePr>
        <p:xfrm>
          <a:off x="2171309" y="3651581"/>
          <a:ext cx="247650" cy="355600"/>
        </p:xfrm>
        <a:graphic>
          <a:graphicData uri="http://schemas.openxmlformats.org/presentationml/2006/ole">
            <mc:AlternateContent xmlns:mc="http://schemas.openxmlformats.org/markup-compatibility/2006">
              <mc:Choice xmlns:v="urn:schemas-microsoft-com:vml" Requires="v">
                <p:oleObj spid="_x0000_s3105" name="Equation" r:id="rId14" imgW="114120" imgH="164880" progId="Equation.DSMT4">
                  <p:embed/>
                </p:oleObj>
              </mc:Choice>
              <mc:Fallback>
                <p:oleObj name="Equation" r:id="rId14" imgW="114120" imgH="164880" progId="Equation.DSMT4">
                  <p:embed/>
                  <p:pic>
                    <p:nvPicPr>
                      <p:cNvPr id="13" name="Αντικείμενο 12">
                        <a:extLst>
                          <a:ext uri="{FF2B5EF4-FFF2-40B4-BE49-F238E27FC236}">
                            <a16:creationId xmlns:a16="http://schemas.microsoft.com/office/drawing/2014/main" id="{BE2AA785-85FD-489C-BC67-2FEF30A4F6EB}"/>
                          </a:ext>
                        </a:extLst>
                      </p:cNvPr>
                      <p:cNvPicPr>
                        <a:picLocks noChangeAspect="1" noChangeArrowheads="1"/>
                      </p:cNvPicPr>
                      <p:nvPr/>
                    </p:nvPicPr>
                    <p:blipFill>
                      <a:blip r:embed="rId15"/>
                      <a:srcRect/>
                      <a:stretch>
                        <a:fillRect/>
                      </a:stretch>
                    </p:blipFill>
                    <p:spPr bwMode="auto">
                      <a:xfrm>
                        <a:off x="2171309" y="3651581"/>
                        <a:ext cx="247650" cy="355600"/>
                      </a:xfrm>
                      <a:prstGeom prst="rect">
                        <a:avLst/>
                      </a:prstGeom>
                      <a:noFill/>
                    </p:spPr>
                  </p:pic>
                </p:oleObj>
              </mc:Fallback>
            </mc:AlternateContent>
          </a:graphicData>
        </a:graphic>
      </p:graphicFrame>
      <p:graphicFrame>
        <p:nvGraphicFramePr>
          <p:cNvPr id="18" name="Αντικείμενο 17">
            <a:extLst>
              <a:ext uri="{FF2B5EF4-FFF2-40B4-BE49-F238E27FC236}">
                <a16:creationId xmlns:a16="http://schemas.microsoft.com/office/drawing/2014/main" id="{182BA632-C801-4FCD-B772-5625C3FD9EE2}"/>
              </a:ext>
            </a:extLst>
          </p:cNvPr>
          <p:cNvGraphicFramePr>
            <a:graphicFrameLocks noChangeAspect="1"/>
          </p:cNvGraphicFramePr>
          <p:nvPr>
            <p:extLst>
              <p:ext uri="{D42A27DB-BD31-4B8C-83A1-F6EECF244321}">
                <p14:modId xmlns:p14="http://schemas.microsoft.com/office/powerpoint/2010/main" val="3298989478"/>
              </p:ext>
            </p:extLst>
          </p:nvPr>
        </p:nvGraphicFramePr>
        <p:xfrm>
          <a:off x="5219972" y="3705188"/>
          <a:ext cx="276225" cy="300038"/>
        </p:xfrm>
        <a:graphic>
          <a:graphicData uri="http://schemas.openxmlformats.org/presentationml/2006/ole">
            <mc:AlternateContent xmlns:mc="http://schemas.openxmlformats.org/markup-compatibility/2006">
              <mc:Choice xmlns:v="urn:schemas-microsoft-com:vml" Requires="v">
                <p:oleObj spid="_x0000_s3106" name="Equation" r:id="rId16" imgW="126720" imgH="139680" progId="Equation.DSMT4">
                  <p:embed/>
                </p:oleObj>
              </mc:Choice>
              <mc:Fallback>
                <p:oleObj name="Equation" r:id="rId16" imgW="126720" imgH="139680" progId="Equation.DSMT4">
                  <p:embed/>
                  <p:pic>
                    <p:nvPicPr>
                      <p:cNvPr id="17" name="Αντικείμενο 16">
                        <a:extLst>
                          <a:ext uri="{FF2B5EF4-FFF2-40B4-BE49-F238E27FC236}">
                            <a16:creationId xmlns:a16="http://schemas.microsoft.com/office/drawing/2014/main" id="{D871A5D3-5C33-4600-B081-CF5758590BF4}"/>
                          </a:ext>
                        </a:extLst>
                      </p:cNvPr>
                      <p:cNvPicPr>
                        <a:picLocks noChangeAspect="1" noChangeArrowheads="1"/>
                      </p:cNvPicPr>
                      <p:nvPr/>
                    </p:nvPicPr>
                    <p:blipFill>
                      <a:blip r:embed="rId17"/>
                      <a:srcRect/>
                      <a:stretch>
                        <a:fillRect/>
                      </a:stretch>
                    </p:blipFill>
                    <p:spPr bwMode="auto">
                      <a:xfrm>
                        <a:off x="5219972" y="3705188"/>
                        <a:ext cx="276225" cy="300038"/>
                      </a:xfrm>
                      <a:prstGeom prst="rect">
                        <a:avLst/>
                      </a:prstGeom>
                      <a:noFill/>
                    </p:spPr>
                  </p:pic>
                </p:oleObj>
              </mc:Fallback>
            </mc:AlternateContent>
          </a:graphicData>
        </a:graphic>
      </p:graphicFrame>
      <p:sp>
        <p:nvSpPr>
          <p:cNvPr id="19" name="TextBox 18">
            <a:extLst>
              <a:ext uri="{FF2B5EF4-FFF2-40B4-BE49-F238E27FC236}">
                <a16:creationId xmlns:a16="http://schemas.microsoft.com/office/drawing/2014/main" id="{B042A092-5929-4989-92B6-C41120308BCC}"/>
              </a:ext>
            </a:extLst>
          </p:cNvPr>
          <p:cNvSpPr txBox="1"/>
          <p:nvPr/>
        </p:nvSpPr>
        <p:spPr>
          <a:xfrm>
            <a:off x="2423523" y="3649252"/>
            <a:ext cx="2934562" cy="369332"/>
          </a:xfrm>
          <a:prstGeom prst="rect">
            <a:avLst/>
          </a:prstGeom>
          <a:noFill/>
        </p:spPr>
        <p:txBody>
          <a:bodyPr wrap="square" rtlCol="0">
            <a:spAutoFit/>
          </a:bodyPr>
          <a:lstStyle/>
          <a:p>
            <a:r>
              <a:rPr lang="el-GR" dirty="0"/>
              <a:t>Το μήκος του αγωγού ΑΓ και </a:t>
            </a:r>
          </a:p>
        </p:txBody>
      </p:sp>
      <p:sp>
        <p:nvSpPr>
          <p:cNvPr id="20" name="TextBox 19">
            <a:extLst>
              <a:ext uri="{FF2B5EF4-FFF2-40B4-BE49-F238E27FC236}">
                <a16:creationId xmlns:a16="http://schemas.microsoft.com/office/drawing/2014/main" id="{B0E5FCE6-D571-4DF5-9BFE-A6C14EA0F9CE}"/>
              </a:ext>
            </a:extLst>
          </p:cNvPr>
          <p:cNvSpPr txBox="1"/>
          <p:nvPr/>
        </p:nvSpPr>
        <p:spPr>
          <a:xfrm>
            <a:off x="5496197" y="3670541"/>
            <a:ext cx="1851685" cy="369332"/>
          </a:xfrm>
          <a:prstGeom prst="rect">
            <a:avLst/>
          </a:prstGeom>
          <a:noFill/>
        </p:spPr>
        <p:txBody>
          <a:bodyPr wrap="square" rtlCol="0">
            <a:spAutoFit/>
          </a:bodyPr>
          <a:lstStyle/>
          <a:p>
            <a:r>
              <a:rPr lang="el-GR" dirty="0"/>
              <a:t>η ταχύτητά του</a:t>
            </a:r>
          </a:p>
        </p:txBody>
      </p:sp>
      <p:sp>
        <p:nvSpPr>
          <p:cNvPr id="30" name="TextBox 29">
            <a:extLst>
              <a:ext uri="{FF2B5EF4-FFF2-40B4-BE49-F238E27FC236}">
                <a16:creationId xmlns:a16="http://schemas.microsoft.com/office/drawing/2014/main" id="{BBAC0D14-AE91-4D04-9B79-E7BF16A16167}"/>
              </a:ext>
            </a:extLst>
          </p:cNvPr>
          <p:cNvSpPr txBox="1"/>
          <p:nvPr/>
        </p:nvSpPr>
        <p:spPr>
          <a:xfrm>
            <a:off x="2140506" y="4351943"/>
            <a:ext cx="9188388" cy="1295868"/>
          </a:xfrm>
          <a:prstGeom prst="rect">
            <a:avLst/>
          </a:prstGeom>
          <a:noFill/>
        </p:spPr>
        <p:txBody>
          <a:bodyPr wrap="square" rtlCol="0">
            <a:spAutoFit/>
          </a:bodyPr>
          <a:lstStyle/>
          <a:p>
            <a:pPr>
              <a:lnSpc>
                <a:spcPct val="150000"/>
              </a:lnSpc>
            </a:pPr>
            <a:r>
              <a:rPr lang="el-GR" dirty="0"/>
              <a:t>Με το διακόπτη </a:t>
            </a:r>
            <a:r>
              <a:rPr lang="el-GR" b="1" dirty="0"/>
              <a:t>ανοικτό</a:t>
            </a:r>
            <a:r>
              <a:rPr lang="el-GR" dirty="0"/>
              <a:t>, παρότι εμφανίζεται ΗΕΔ από επαγωγή στον αγωγό, δεν έχουμε ηλεκτρικό ρεύμα να διαρρέει τον αγωγό ΑΓ, ο οποίος κινείται με την επίδραση μόνο του βάρους, εκτελώντας ελεύθερη πτώση με επιτάχυνση α</a:t>
            </a:r>
            <a:r>
              <a:rPr lang="el-GR" baseline="-25000" dirty="0"/>
              <a:t>1</a:t>
            </a:r>
            <a:r>
              <a:rPr lang="el-GR" dirty="0"/>
              <a:t>=g, όπου g η επιτάχυνση της βαρύτητας.</a:t>
            </a:r>
          </a:p>
        </p:txBody>
      </p:sp>
      <p:sp>
        <p:nvSpPr>
          <p:cNvPr id="31" name="TextBox 30">
            <a:extLst>
              <a:ext uri="{FF2B5EF4-FFF2-40B4-BE49-F238E27FC236}">
                <a16:creationId xmlns:a16="http://schemas.microsoft.com/office/drawing/2014/main" id="{517C00E1-4E38-4541-895C-D036F7F69D49}"/>
              </a:ext>
            </a:extLst>
          </p:cNvPr>
          <p:cNvSpPr txBox="1"/>
          <p:nvPr/>
        </p:nvSpPr>
        <p:spPr>
          <a:xfrm>
            <a:off x="1861469" y="4442495"/>
            <a:ext cx="1851685" cy="369332"/>
          </a:xfrm>
          <a:prstGeom prst="rect">
            <a:avLst/>
          </a:prstGeom>
          <a:noFill/>
        </p:spPr>
        <p:txBody>
          <a:bodyPr wrap="square" rtlCol="0">
            <a:spAutoFit/>
          </a:bodyPr>
          <a:lstStyle/>
          <a:p>
            <a:r>
              <a:rPr lang="en-US" dirty="0" err="1"/>
              <a:t>i</a:t>
            </a:r>
            <a:r>
              <a:rPr lang="en-US" dirty="0"/>
              <a:t>)</a:t>
            </a:r>
            <a:endParaRPr lang="el-GR" dirty="0"/>
          </a:p>
        </p:txBody>
      </p:sp>
    </p:spTree>
    <p:extLst>
      <p:ext uri="{BB962C8B-B14F-4D97-AF65-F5344CB8AC3E}">
        <p14:creationId xmlns:p14="http://schemas.microsoft.com/office/powerpoint/2010/main" val="256816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arn(inVertic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500" fill="hold"/>
                                        <p:tgtEl>
                                          <p:spTgt spid="31"/>
                                        </p:tgtEl>
                                        <p:attrNameLst>
                                          <p:attrName>ppt_x</p:attrName>
                                        </p:attrNameLst>
                                      </p:cBhvr>
                                      <p:tavLst>
                                        <p:tav tm="0">
                                          <p:val>
                                            <p:strVal val="#ppt_x"/>
                                          </p:val>
                                        </p:tav>
                                        <p:tav tm="100000">
                                          <p:val>
                                            <p:strVal val="#ppt_x"/>
                                          </p:val>
                                        </p:tav>
                                      </p:tavLst>
                                    </p:anim>
                                    <p:anim calcmode="lin" valueType="num">
                                      <p:cBhvr additive="base">
                                        <p:cTn id="6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P spid="30"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2" name="Αντικείμενο 1">
            <a:extLst>
              <a:ext uri="{FF2B5EF4-FFF2-40B4-BE49-F238E27FC236}">
                <a16:creationId xmlns:a16="http://schemas.microsoft.com/office/drawing/2014/main" id="{C3753EFB-4215-4E6F-8C32-8F3A947178E5}"/>
              </a:ext>
            </a:extLst>
          </p:cNvPr>
          <p:cNvGraphicFramePr>
            <a:graphicFrameLocks noChangeAspect="1"/>
          </p:cNvGraphicFramePr>
          <p:nvPr>
            <p:extLst>
              <p:ext uri="{D42A27DB-BD31-4B8C-83A1-F6EECF244321}">
                <p14:modId xmlns:p14="http://schemas.microsoft.com/office/powerpoint/2010/main" val="3061902969"/>
              </p:ext>
            </p:extLst>
          </p:nvPr>
        </p:nvGraphicFramePr>
        <p:xfrm>
          <a:off x="9516861" y="421250"/>
          <a:ext cx="1846555" cy="2029298"/>
        </p:xfrm>
        <a:graphic>
          <a:graphicData uri="http://schemas.openxmlformats.org/presentationml/2006/ole">
            <mc:AlternateContent xmlns:mc="http://schemas.openxmlformats.org/markup-compatibility/2006">
              <mc:Choice xmlns:v="urn:schemas-microsoft-com:vml" Requires="v">
                <p:oleObj spid="_x0000_s5140" name="Visio" r:id="rId4" imgW="1378830" imgH="1516293" progId="Visio.Drawing.15">
                  <p:embed/>
                </p:oleObj>
              </mc:Choice>
              <mc:Fallback>
                <p:oleObj name="Visio" r:id="rId4" imgW="1378830" imgH="1516293" progId="Visio.Drawing.1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6861" y="421250"/>
                        <a:ext cx="1846555" cy="2029298"/>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3" name="TextBox 2">
            <a:extLst>
              <a:ext uri="{FF2B5EF4-FFF2-40B4-BE49-F238E27FC236}">
                <a16:creationId xmlns:a16="http://schemas.microsoft.com/office/drawing/2014/main" id="{086B9B17-4A8D-40C4-AE18-D74EA74DA911}"/>
              </a:ext>
            </a:extLst>
          </p:cNvPr>
          <p:cNvSpPr txBox="1"/>
          <p:nvPr/>
        </p:nvSpPr>
        <p:spPr>
          <a:xfrm>
            <a:off x="2405849" y="577049"/>
            <a:ext cx="7039992" cy="880369"/>
          </a:xfrm>
          <a:prstGeom prst="rect">
            <a:avLst/>
          </a:prstGeom>
          <a:noFill/>
        </p:spPr>
        <p:txBody>
          <a:bodyPr wrap="square" rtlCol="0">
            <a:spAutoFit/>
          </a:bodyPr>
          <a:lstStyle/>
          <a:p>
            <a:pPr>
              <a:lnSpc>
                <a:spcPct val="150000"/>
              </a:lnSpc>
            </a:pPr>
            <a:r>
              <a:rPr lang="el-GR" dirty="0"/>
              <a:t>Στην δεύτερη περίπτωση όμως το κύκλωμα θα διαρρέεται από ηλεκτρικό ρεύμα</a:t>
            </a:r>
            <a:r>
              <a:rPr lang="en-US" dirty="0"/>
              <a:t> </a:t>
            </a:r>
            <a:r>
              <a:rPr lang="el-GR" dirty="0"/>
              <a:t>και στον αγωγό ασκούνται οι δυνάμεις του σχήματος.</a:t>
            </a:r>
          </a:p>
        </p:txBody>
      </p:sp>
      <p:sp>
        <p:nvSpPr>
          <p:cNvPr id="4" name="Rectangle 4">
            <a:extLst>
              <a:ext uri="{FF2B5EF4-FFF2-40B4-BE49-F238E27FC236}">
                <a16:creationId xmlns:a16="http://schemas.microsoft.com/office/drawing/2014/main" id="{C181B0B4-F5AB-4B6C-BEEA-BC8B1CA78223}"/>
              </a:ext>
            </a:extLst>
          </p:cNvPr>
          <p:cNvSpPr>
            <a:spLocks noChangeArrowheads="1"/>
          </p:cNvSpPr>
          <p:nvPr/>
        </p:nvSpPr>
        <p:spPr bwMode="auto">
          <a:xfrm>
            <a:off x="2512381" y="27892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8" name="Αντικείμενο 7">
            <a:extLst>
              <a:ext uri="{FF2B5EF4-FFF2-40B4-BE49-F238E27FC236}">
                <a16:creationId xmlns:a16="http://schemas.microsoft.com/office/drawing/2014/main" id="{388B089C-E8AA-4BBC-8985-887348A1923B}"/>
              </a:ext>
            </a:extLst>
          </p:cNvPr>
          <p:cNvGraphicFramePr>
            <a:graphicFrameLocks noChangeAspect="1"/>
          </p:cNvGraphicFramePr>
          <p:nvPr>
            <p:extLst>
              <p:ext uri="{D42A27DB-BD31-4B8C-83A1-F6EECF244321}">
                <p14:modId xmlns:p14="http://schemas.microsoft.com/office/powerpoint/2010/main" val="329763114"/>
              </p:ext>
            </p:extLst>
          </p:nvPr>
        </p:nvGraphicFramePr>
        <p:xfrm>
          <a:off x="4774122" y="3149157"/>
          <a:ext cx="2057400" cy="793750"/>
        </p:xfrm>
        <a:graphic>
          <a:graphicData uri="http://schemas.openxmlformats.org/presentationml/2006/ole">
            <mc:AlternateContent xmlns:mc="http://schemas.openxmlformats.org/markup-compatibility/2006">
              <mc:Choice xmlns:v="urn:schemas-microsoft-com:vml" Requires="v">
                <p:oleObj spid="_x0000_s5141" name="Equation" r:id="rId6" imgW="1028520" imgH="393480" progId="Equation.DSMT4">
                  <p:embed/>
                </p:oleObj>
              </mc:Choice>
              <mc:Fallback>
                <p:oleObj name="Equation" r:id="rId6" imgW="1028520" imgH="393480" progId="Equation.DSMT4">
                  <p:embed/>
                  <p:pic>
                    <p:nvPicPr>
                      <p:cNvPr id="0" name="Object 3"/>
                      <p:cNvPicPr>
                        <a:picLocks noChangeAspect="1" noChangeArrowheads="1"/>
                      </p:cNvPicPr>
                      <p:nvPr/>
                    </p:nvPicPr>
                    <p:blipFill>
                      <a:blip r:embed="rId7"/>
                      <a:srcRect/>
                      <a:stretch>
                        <a:fillRect/>
                      </a:stretch>
                    </p:blipFill>
                    <p:spPr bwMode="auto">
                      <a:xfrm>
                        <a:off x="4774122" y="3149157"/>
                        <a:ext cx="2057400" cy="793750"/>
                      </a:xfrm>
                      <a:prstGeom prst="rect">
                        <a:avLst/>
                      </a:prstGeom>
                      <a:noFill/>
                    </p:spPr>
                  </p:pic>
                </p:oleObj>
              </mc:Fallback>
            </mc:AlternateContent>
          </a:graphicData>
        </a:graphic>
      </p:graphicFrame>
      <p:graphicFrame>
        <p:nvGraphicFramePr>
          <p:cNvPr id="11" name="Αντικείμενο 10">
            <a:extLst>
              <a:ext uri="{FF2B5EF4-FFF2-40B4-BE49-F238E27FC236}">
                <a16:creationId xmlns:a16="http://schemas.microsoft.com/office/drawing/2014/main" id="{E34B9700-3EE1-4570-83C2-98A6C5EF2836}"/>
              </a:ext>
            </a:extLst>
          </p:cNvPr>
          <p:cNvGraphicFramePr>
            <a:graphicFrameLocks noChangeAspect="1"/>
          </p:cNvGraphicFramePr>
          <p:nvPr>
            <p:extLst>
              <p:ext uri="{D42A27DB-BD31-4B8C-83A1-F6EECF244321}">
                <p14:modId xmlns:p14="http://schemas.microsoft.com/office/powerpoint/2010/main" val="2132728688"/>
              </p:ext>
            </p:extLst>
          </p:nvPr>
        </p:nvGraphicFramePr>
        <p:xfrm>
          <a:off x="4871004" y="1821186"/>
          <a:ext cx="1346200" cy="460375"/>
        </p:xfrm>
        <a:graphic>
          <a:graphicData uri="http://schemas.openxmlformats.org/presentationml/2006/ole">
            <mc:AlternateContent xmlns:mc="http://schemas.openxmlformats.org/markup-compatibility/2006">
              <mc:Choice xmlns:v="urn:schemas-microsoft-com:vml" Requires="v">
                <p:oleObj spid="_x0000_s5142" name="Equation" r:id="rId8" imgW="672840" imgH="228600" progId="Equation.DSMT4">
                  <p:embed/>
                </p:oleObj>
              </mc:Choice>
              <mc:Fallback>
                <p:oleObj name="Equation" r:id="rId8" imgW="672840" imgH="228600" progId="Equation.DSMT4">
                  <p:embed/>
                  <p:pic>
                    <p:nvPicPr>
                      <p:cNvPr id="8" name="Αντικείμενο 7">
                        <a:extLst>
                          <a:ext uri="{FF2B5EF4-FFF2-40B4-BE49-F238E27FC236}">
                            <a16:creationId xmlns:a16="http://schemas.microsoft.com/office/drawing/2014/main" id="{388B089C-E8AA-4BBC-8985-887348A1923B}"/>
                          </a:ext>
                        </a:extLst>
                      </p:cNvPr>
                      <p:cNvPicPr>
                        <a:picLocks noChangeAspect="1" noChangeArrowheads="1"/>
                      </p:cNvPicPr>
                      <p:nvPr/>
                    </p:nvPicPr>
                    <p:blipFill>
                      <a:blip r:embed="rId9"/>
                      <a:srcRect/>
                      <a:stretch>
                        <a:fillRect/>
                      </a:stretch>
                    </p:blipFill>
                    <p:spPr bwMode="auto">
                      <a:xfrm>
                        <a:off x="4871004" y="1821186"/>
                        <a:ext cx="1346200" cy="460375"/>
                      </a:xfrm>
                      <a:prstGeom prst="rect">
                        <a:avLst/>
                      </a:prstGeom>
                      <a:noFill/>
                    </p:spPr>
                  </p:pic>
                </p:oleObj>
              </mc:Fallback>
            </mc:AlternateContent>
          </a:graphicData>
        </a:graphic>
      </p:graphicFrame>
      <p:graphicFrame>
        <p:nvGraphicFramePr>
          <p:cNvPr id="12" name="Αντικείμενο 11">
            <a:extLst>
              <a:ext uri="{FF2B5EF4-FFF2-40B4-BE49-F238E27FC236}">
                <a16:creationId xmlns:a16="http://schemas.microsoft.com/office/drawing/2014/main" id="{CACDD0BD-8BE5-413F-83BC-8A6DC0A18D9A}"/>
              </a:ext>
            </a:extLst>
          </p:cNvPr>
          <p:cNvGraphicFramePr>
            <a:graphicFrameLocks noChangeAspect="1"/>
          </p:cNvGraphicFramePr>
          <p:nvPr>
            <p:extLst>
              <p:ext uri="{D42A27DB-BD31-4B8C-83A1-F6EECF244321}">
                <p14:modId xmlns:p14="http://schemas.microsoft.com/office/powerpoint/2010/main" val="3714289500"/>
              </p:ext>
            </p:extLst>
          </p:nvPr>
        </p:nvGraphicFramePr>
        <p:xfrm>
          <a:off x="4570922" y="2493834"/>
          <a:ext cx="2260600" cy="460375"/>
        </p:xfrm>
        <a:graphic>
          <a:graphicData uri="http://schemas.openxmlformats.org/presentationml/2006/ole">
            <mc:AlternateContent xmlns:mc="http://schemas.openxmlformats.org/markup-compatibility/2006">
              <mc:Choice xmlns:v="urn:schemas-microsoft-com:vml" Requires="v">
                <p:oleObj spid="_x0000_s5143" name="Equation" r:id="rId10" imgW="1130040" imgH="228600" progId="Equation.DSMT4">
                  <p:embed/>
                </p:oleObj>
              </mc:Choice>
              <mc:Fallback>
                <p:oleObj name="Equation" r:id="rId10" imgW="1130040" imgH="228600" progId="Equation.DSMT4">
                  <p:embed/>
                  <p:pic>
                    <p:nvPicPr>
                      <p:cNvPr id="8" name="Αντικείμενο 7">
                        <a:extLst>
                          <a:ext uri="{FF2B5EF4-FFF2-40B4-BE49-F238E27FC236}">
                            <a16:creationId xmlns:a16="http://schemas.microsoft.com/office/drawing/2014/main" id="{388B089C-E8AA-4BBC-8985-887348A1923B}"/>
                          </a:ext>
                        </a:extLst>
                      </p:cNvPr>
                      <p:cNvPicPr>
                        <a:picLocks noChangeAspect="1" noChangeArrowheads="1"/>
                      </p:cNvPicPr>
                      <p:nvPr/>
                    </p:nvPicPr>
                    <p:blipFill>
                      <a:blip r:embed="rId11"/>
                      <a:srcRect/>
                      <a:stretch>
                        <a:fillRect/>
                      </a:stretch>
                    </p:blipFill>
                    <p:spPr bwMode="auto">
                      <a:xfrm>
                        <a:off x="4570922" y="2493834"/>
                        <a:ext cx="2260600" cy="460375"/>
                      </a:xfrm>
                      <a:prstGeom prst="rect">
                        <a:avLst/>
                      </a:prstGeom>
                      <a:noFill/>
                    </p:spPr>
                  </p:pic>
                </p:oleObj>
              </mc:Fallback>
            </mc:AlternateContent>
          </a:graphicData>
        </a:graphic>
      </p:graphicFrame>
      <p:graphicFrame>
        <p:nvGraphicFramePr>
          <p:cNvPr id="13" name="Αντικείμενο 12">
            <a:extLst>
              <a:ext uri="{FF2B5EF4-FFF2-40B4-BE49-F238E27FC236}">
                <a16:creationId xmlns:a16="http://schemas.microsoft.com/office/drawing/2014/main" id="{857B7E30-3999-44F8-8095-05D8578F071B}"/>
              </a:ext>
            </a:extLst>
          </p:cNvPr>
          <p:cNvGraphicFramePr>
            <a:graphicFrameLocks noChangeAspect="1"/>
          </p:cNvGraphicFramePr>
          <p:nvPr>
            <p:extLst>
              <p:ext uri="{D42A27DB-BD31-4B8C-83A1-F6EECF244321}">
                <p14:modId xmlns:p14="http://schemas.microsoft.com/office/powerpoint/2010/main" val="2444295620"/>
              </p:ext>
            </p:extLst>
          </p:nvPr>
        </p:nvGraphicFramePr>
        <p:xfrm>
          <a:off x="6362978" y="1954005"/>
          <a:ext cx="381000" cy="280987"/>
        </p:xfrm>
        <a:graphic>
          <a:graphicData uri="http://schemas.openxmlformats.org/presentationml/2006/ole">
            <mc:AlternateContent xmlns:mc="http://schemas.openxmlformats.org/markup-compatibility/2006">
              <mc:Choice xmlns:v="urn:schemas-microsoft-com:vml" Requires="v">
                <p:oleObj spid="_x0000_s5144" name="Equation" r:id="rId12" imgW="190440" imgH="139680" progId="Equation.DSMT4">
                  <p:embed/>
                </p:oleObj>
              </mc:Choice>
              <mc:Fallback>
                <p:oleObj name="Equation" r:id="rId12" imgW="190440" imgH="139680" progId="Equation.DSMT4">
                  <p:embed/>
                  <p:pic>
                    <p:nvPicPr>
                      <p:cNvPr id="12" name="Αντικείμενο 11">
                        <a:extLst>
                          <a:ext uri="{FF2B5EF4-FFF2-40B4-BE49-F238E27FC236}">
                            <a16:creationId xmlns:a16="http://schemas.microsoft.com/office/drawing/2014/main" id="{CACDD0BD-8BE5-413F-83BC-8A6DC0A18D9A}"/>
                          </a:ext>
                        </a:extLst>
                      </p:cNvPr>
                      <p:cNvPicPr>
                        <a:picLocks noChangeAspect="1" noChangeArrowheads="1"/>
                      </p:cNvPicPr>
                      <p:nvPr/>
                    </p:nvPicPr>
                    <p:blipFill>
                      <a:blip r:embed="rId13"/>
                      <a:srcRect/>
                      <a:stretch>
                        <a:fillRect/>
                      </a:stretch>
                    </p:blipFill>
                    <p:spPr bwMode="auto">
                      <a:xfrm>
                        <a:off x="6362978" y="1954005"/>
                        <a:ext cx="381000" cy="280987"/>
                      </a:xfrm>
                      <a:prstGeom prst="rect">
                        <a:avLst/>
                      </a:prstGeom>
                      <a:noFill/>
                    </p:spPr>
                  </p:pic>
                </p:oleObj>
              </mc:Fallback>
            </mc:AlternateContent>
          </a:graphicData>
        </a:graphic>
      </p:graphicFrame>
      <p:sp>
        <p:nvSpPr>
          <p:cNvPr id="14" name="TextBox 13">
            <a:extLst>
              <a:ext uri="{FF2B5EF4-FFF2-40B4-BE49-F238E27FC236}">
                <a16:creationId xmlns:a16="http://schemas.microsoft.com/office/drawing/2014/main" id="{A59970AA-D9D9-4F34-9C48-2054BC2D4EC1}"/>
              </a:ext>
            </a:extLst>
          </p:cNvPr>
          <p:cNvSpPr txBox="1"/>
          <p:nvPr/>
        </p:nvSpPr>
        <p:spPr>
          <a:xfrm>
            <a:off x="2476868" y="4137855"/>
            <a:ext cx="8886547" cy="880369"/>
          </a:xfrm>
          <a:prstGeom prst="rect">
            <a:avLst/>
          </a:prstGeom>
          <a:noFill/>
        </p:spPr>
        <p:txBody>
          <a:bodyPr wrap="square" rtlCol="0">
            <a:spAutoFit/>
          </a:bodyPr>
          <a:lstStyle/>
          <a:p>
            <a:pPr>
              <a:lnSpc>
                <a:spcPct val="150000"/>
              </a:lnSpc>
            </a:pPr>
            <a:r>
              <a:rPr lang="el-GR" dirty="0"/>
              <a:t>ο αγωγός ΑΓ κινείται με μικρότερη επιτάχυνση, οπότε θα χρειαστεί και περισσότερο χρόνο για να διανύσει την ίδια κατακόρυφη απόσταση h, μεταξύ των δύο θέσεων (1) και (2).</a:t>
            </a:r>
          </a:p>
        </p:txBody>
      </p:sp>
      <p:sp>
        <p:nvSpPr>
          <p:cNvPr id="15" name="TextBox 14">
            <a:extLst>
              <a:ext uri="{FF2B5EF4-FFF2-40B4-BE49-F238E27FC236}">
                <a16:creationId xmlns:a16="http://schemas.microsoft.com/office/drawing/2014/main" id="{32AA7547-D213-470F-B284-BE003ED47CF9}"/>
              </a:ext>
            </a:extLst>
          </p:cNvPr>
          <p:cNvSpPr txBox="1"/>
          <p:nvPr/>
        </p:nvSpPr>
        <p:spPr>
          <a:xfrm>
            <a:off x="2512381" y="5213172"/>
            <a:ext cx="4319141" cy="369332"/>
          </a:xfrm>
          <a:prstGeom prst="rect">
            <a:avLst/>
          </a:prstGeom>
          <a:noFill/>
        </p:spPr>
        <p:txBody>
          <a:bodyPr wrap="square" rtlCol="0">
            <a:spAutoFit/>
          </a:bodyPr>
          <a:lstStyle/>
          <a:p>
            <a:r>
              <a:rPr lang="el-GR" dirty="0"/>
              <a:t>Σωστό το α) t</a:t>
            </a:r>
            <a:r>
              <a:rPr lang="el-GR" baseline="-25000" dirty="0"/>
              <a:t>1</a:t>
            </a:r>
            <a:r>
              <a:rPr lang="el-GR" dirty="0"/>
              <a:t> &lt; t</a:t>
            </a:r>
            <a:r>
              <a:rPr lang="el-GR" baseline="-25000" dirty="0"/>
              <a:t>2</a:t>
            </a:r>
            <a:r>
              <a:rPr lang="el-GR" dirty="0"/>
              <a:t>.</a:t>
            </a:r>
          </a:p>
        </p:txBody>
      </p:sp>
    </p:spTree>
    <p:extLst>
      <p:ext uri="{BB962C8B-B14F-4D97-AF65-F5344CB8AC3E}">
        <p14:creationId xmlns:p14="http://schemas.microsoft.com/office/powerpoint/2010/main" val="290234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2" name="Αντικείμενο 1">
            <a:extLst>
              <a:ext uri="{FF2B5EF4-FFF2-40B4-BE49-F238E27FC236}">
                <a16:creationId xmlns:a16="http://schemas.microsoft.com/office/drawing/2014/main" id="{C3753EFB-4215-4E6F-8C32-8F3A947178E5}"/>
              </a:ext>
            </a:extLst>
          </p:cNvPr>
          <p:cNvGraphicFramePr>
            <a:graphicFrameLocks noChangeAspect="1"/>
          </p:cNvGraphicFramePr>
          <p:nvPr/>
        </p:nvGraphicFramePr>
        <p:xfrm>
          <a:off x="9516861" y="421250"/>
          <a:ext cx="1846555" cy="2029298"/>
        </p:xfrm>
        <a:graphic>
          <a:graphicData uri="http://schemas.openxmlformats.org/presentationml/2006/ole">
            <mc:AlternateContent xmlns:mc="http://schemas.openxmlformats.org/markup-compatibility/2006">
              <mc:Choice xmlns:v="urn:schemas-microsoft-com:vml" Requires="v">
                <p:oleObj spid="_x0000_s6159" name="Visio" r:id="rId4" imgW="1378830" imgH="1516293" progId="Visio.Drawing.15">
                  <p:embed/>
                </p:oleObj>
              </mc:Choice>
              <mc:Fallback>
                <p:oleObj name="Visio" r:id="rId4" imgW="1378830" imgH="1516293" progId="Visio.Drawing.15">
                  <p:embed/>
                  <p:pic>
                    <p:nvPicPr>
                      <p:cNvPr id="2" name="Αντικείμενο 1">
                        <a:extLst>
                          <a:ext uri="{FF2B5EF4-FFF2-40B4-BE49-F238E27FC236}">
                            <a16:creationId xmlns:a16="http://schemas.microsoft.com/office/drawing/2014/main" id="{C3753EFB-4215-4E6F-8C32-8F3A947178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6861" y="421250"/>
                        <a:ext cx="1846555" cy="2029298"/>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3" name="TextBox 2">
            <a:extLst>
              <a:ext uri="{FF2B5EF4-FFF2-40B4-BE49-F238E27FC236}">
                <a16:creationId xmlns:a16="http://schemas.microsoft.com/office/drawing/2014/main" id="{086B9B17-4A8D-40C4-AE18-D74EA74DA911}"/>
              </a:ext>
            </a:extLst>
          </p:cNvPr>
          <p:cNvSpPr txBox="1"/>
          <p:nvPr/>
        </p:nvSpPr>
        <p:spPr>
          <a:xfrm>
            <a:off x="2405849" y="577049"/>
            <a:ext cx="7039992" cy="880369"/>
          </a:xfrm>
          <a:prstGeom prst="rect">
            <a:avLst/>
          </a:prstGeom>
          <a:noFill/>
        </p:spPr>
        <p:txBody>
          <a:bodyPr wrap="square" rtlCol="0">
            <a:spAutoFit/>
          </a:bodyPr>
          <a:lstStyle/>
          <a:p>
            <a:pPr>
              <a:lnSpc>
                <a:spcPct val="150000"/>
              </a:lnSpc>
            </a:pPr>
            <a:r>
              <a:rPr lang="el-GR" dirty="0"/>
              <a:t>Αν h η κατακόρυφη απόσταση μεταξύ των θέσεων (1) και (2), τότε εφαρμόζοντας το ΘΜΚΕ παίρνουμε:</a:t>
            </a:r>
          </a:p>
        </p:txBody>
      </p:sp>
      <p:sp>
        <p:nvSpPr>
          <p:cNvPr id="4" name="Rectangle 4">
            <a:extLst>
              <a:ext uri="{FF2B5EF4-FFF2-40B4-BE49-F238E27FC236}">
                <a16:creationId xmlns:a16="http://schemas.microsoft.com/office/drawing/2014/main" id="{C181B0B4-F5AB-4B6C-BEEA-BC8B1CA78223}"/>
              </a:ext>
            </a:extLst>
          </p:cNvPr>
          <p:cNvSpPr>
            <a:spLocks noChangeArrowheads="1"/>
          </p:cNvSpPr>
          <p:nvPr/>
        </p:nvSpPr>
        <p:spPr bwMode="auto">
          <a:xfrm>
            <a:off x="2512381" y="27892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5" name="TextBox 14">
            <a:extLst>
              <a:ext uri="{FF2B5EF4-FFF2-40B4-BE49-F238E27FC236}">
                <a16:creationId xmlns:a16="http://schemas.microsoft.com/office/drawing/2014/main" id="{32AA7547-D213-470F-B284-BE003ED47CF9}"/>
              </a:ext>
            </a:extLst>
          </p:cNvPr>
          <p:cNvSpPr txBox="1"/>
          <p:nvPr/>
        </p:nvSpPr>
        <p:spPr>
          <a:xfrm>
            <a:off x="2405849" y="4939198"/>
            <a:ext cx="8682361" cy="1200329"/>
          </a:xfrm>
          <a:prstGeom prst="rect">
            <a:avLst/>
          </a:prstGeom>
          <a:noFill/>
        </p:spPr>
        <p:txBody>
          <a:bodyPr wrap="square" rtlCol="0">
            <a:spAutoFit/>
          </a:bodyPr>
          <a:lstStyle/>
          <a:p>
            <a:pPr>
              <a:lnSpc>
                <a:spcPct val="150000"/>
              </a:lnSpc>
            </a:pPr>
            <a:r>
              <a:rPr lang="el-GR" dirty="0"/>
              <a:t>Από την σύγκριση των εξισώσεων (1) και (2) προκύπτει ότι Κ</a:t>
            </a:r>
            <a:r>
              <a:rPr lang="el-GR" baseline="-25000" dirty="0"/>
              <a:t>1 </a:t>
            </a:r>
            <a:r>
              <a:rPr lang="el-GR" dirty="0"/>
              <a:t>&gt; Κ</a:t>
            </a:r>
            <a:r>
              <a:rPr lang="el-GR" baseline="-25000" dirty="0"/>
              <a:t>2</a:t>
            </a:r>
            <a:r>
              <a:rPr lang="el-GR" dirty="0"/>
              <a:t>, οπότε και για τα μέτρα των ταχυτήτων  υ</a:t>
            </a:r>
            <a:r>
              <a:rPr lang="el-GR" baseline="-25000" dirty="0"/>
              <a:t>1 </a:t>
            </a:r>
            <a:r>
              <a:rPr lang="el-GR" dirty="0"/>
              <a:t>&gt; υ</a:t>
            </a:r>
            <a:r>
              <a:rPr lang="el-GR" baseline="-25000" dirty="0"/>
              <a:t>2</a:t>
            </a:r>
            <a:r>
              <a:rPr lang="el-GR" dirty="0"/>
              <a:t>.</a:t>
            </a:r>
          </a:p>
          <a:p>
            <a:endParaRPr lang="el-GR" dirty="0"/>
          </a:p>
        </p:txBody>
      </p:sp>
      <p:sp>
        <p:nvSpPr>
          <p:cNvPr id="16" name="TextBox 15">
            <a:extLst>
              <a:ext uri="{FF2B5EF4-FFF2-40B4-BE49-F238E27FC236}">
                <a16:creationId xmlns:a16="http://schemas.microsoft.com/office/drawing/2014/main" id="{2EB94000-A23A-4D05-994C-5DCD96F0C548}"/>
              </a:ext>
            </a:extLst>
          </p:cNvPr>
          <p:cNvSpPr txBox="1"/>
          <p:nvPr/>
        </p:nvSpPr>
        <p:spPr>
          <a:xfrm>
            <a:off x="2598861" y="1584673"/>
            <a:ext cx="1972062" cy="369332"/>
          </a:xfrm>
          <a:prstGeom prst="rect">
            <a:avLst/>
          </a:prstGeom>
          <a:noFill/>
        </p:spPr>
        <p:txBody>
          <a:bodyPr wrap="square" rtlCol="0">
            <a:spAutoFit/>
          </a:bodyPr>
          <a:lstStyle/>
          <a:p>
            <a:r>
              <a:rPr lang="el-GR" dirty="0"/>
              <a:t>1</a:t>
            </a:r>
            <a:r>
              <a:rPr lang="el-GR" baseline="30000" dirty="0"/>
              <a:t>ο</a:t>
            </a:r>
            <a:r>
              <a:rPr lang="el-GR" dirty="0"/>
              <a:t> πείραμα:</a:t>
            </a:r>
          </a:p>
        </p:txBody>
      </p:sp>
      <p:sp>
        <p:nvSpPr>
          <p:cNvPr id="17" name="TextBox 16">
            <a:extLst>
              <a:ext uri="{FF2B5EF4-FFF2-40B4-BE49-F238E27FC236}">
                <a16:creationId xmlns:a16="http://schemas.microsoft.com/office/drawing/2014/main" id="{3B628EE9-85F3-461A-A9E6-CDA4C22BEADA}"/>
              </a:ext>
            </a:extLst>
          </p:cNvPr>
          <p:cNvSpPr txBox="1"/>
          <p:nvPr/>
        </p:nvSpPr>
        <p:spPr>
          <a:xfrm>
            <a:off x="2647717" y="3415561"/>
            <a:ext cx="1972062" cy="369332"/>
          </a:xfrm>
          <a:prstGeom prst="rect">
            <a:avLst/>
          </a:prstGeom>
          <a:noFill/>
        </p:spPr>
        <p:txBody>
          <a:bodyPr wrap="square" rtlCol="0">
            <a:spAutoFit/>
          </a:bodyPr>
          <a:lstStyle/>
          <a:p>
            <a:r>
              <a:rPr lang="el-GR" dirty="0"/>
              <a:t>2</a:t>
            </a:r>
            <a:r>
              <a:rPr lang="el-GR" baseline="30000" dirty="0"/>
              <a:t>ο</a:t>
            </a:r>
            <a:r>
              <a:rPr lang="el-GR" dirty="0"/>
              <a:t> πείραμα:</a:t>
            </a:r>
          </a:p>
        </p:txBody>
      </p:sp>
      <p:sp>
        <p:nvSpPr>
          <p:cNvPr id="9" name="Rectangle 2">
            <a:extLst>
              <a:ext uri="{FF2B5EF4-FFF2-40B4-BE49-F238E27FC236}">
                <a16:creationId xmlns:a16="http://schemas.microsoft.com/office/drawing/2014/main" id="{61FD326B-A445-4521-B73F-E5FDC55FA579}"/>
              </a:ext>
            </a:extLst>
          </p:cNvPr>
          <p:cNvSpPr>
            <a:spLocks noChangeArrowheads="1"/>
          </p:cNvSpPr>
          <p:nvPr/>
        </p:nvSpPr>
        <p:spPr bwMode="auto">
          <a:xfrm>
            <a:off x="2672179" y="22601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0" name="Αντικείμενο 9">
            <a:extLst>
              <a:ext uri="{FF2B5EF4-FFF2-40B4-BE49-F238E27FC236}">
                <a16:creationId xmlns:a16="http://schemas.microsoft.com/office/drawing/2014/main" id="{2303ED0C-C5BB-4B91-81FD-969EE0BE27FE}"/>
              </a:ext>
            </a:extLst>
          </p:cNvPr>
          <p:cNvGraphicFramePr>
            <a:graphicFrameLocks noChangeAspect="1"/>
          </p:cNvGraphicFramePr>
          <p:nvPr>
            <p:extLst>
              <p:ext uri="{D42A27DB-BD31-4B8C-83A1-F6EECF244321}">
                <p14:modId xmlns:p14="http://schemas.microsoft.com/office/powerpoint/2010/main" val="1634079039"/>
              </p:ext>
            </p:extLst>
          </p:nvPr>
        </p:nvGraphicFramePr>
        <p:xfrm>
          <a:off x="3407723" y="2418926"/>
          <a:ext cx="2424113" cy="506412"/>
        </p:xfrm>
        <a:graphic>
          <a:graphicData uri="http://schemas.openxmlformats.org/presentationml/2006/ole">
            <mc:AlternateContent xmlns:mc="http://schemas.openxmlformats.org/markup-compatibility/2006">
              <mc:Choice xmlns:v="urn:schemas-microsoft-com:vml" Requires="v">
                <p:oleObj spid="_x0000_s6160" name="Equation" r:id="rId6" imgW="1079280" imgH="228600" progId="Equation.DSMT4">
                  <p:embed/>
                </p:oleObj>
              </mc:Choice>
              <mc:Fallback>
                <p:oleObj name="Equation" r:id="rId6" imgW="1079280" imgH="228600" progId="Equation.DSMT4">
                  <p:embed/>
                  <p:pic>
                    <p:nvPicPr>
                      <p:cNvPr id="0" name="Object 1"/>
                      <p:cNvPicPr>
                        <a:picLocks noChangeAspect="1" noChangeArrowheads="1"/>
                      </p:cNvPicPr>
                      <p:nvPr/>
                    </p:nvPicPr>
                    <p:blipFill>
                      <a:blip r:embed="rId7"/>
                      <a:srcRect/>
                      <a:stretch>
                        <a:fillRect/>
                      </a:stretch>
                    </p:blipFill>
                    <p:spPr bwMode="auto">
                      <a:xfrm>
                        <a:off x="3407723" y="2418926"/>
                        <a:ext cx="2424113" cy="506412"/>
                      </a:xfrm>
                      <a:prstGeom prst="rect">
                        <a:avLst/>
                      </a:prstGeom>
                      <a:noFill/>
                    </p:spPr>
                  </p:pic>
                </p:oleObj>
              </mc:Fallback>
            </mc:AlternateContent>
          </a:graphicData>
        </a:graphic>
      </p:graphicFrame>
      <p:graphicFrame>
        <p:nvGraphicFramePr>
          <p:cNvPr id="20" name="Αντικείμενο 19">
            <a:extLst>
              <a:ext uri="{FF2B5EF4-FFF2-40B4-BE49-F238E27FC236}">
                <a16:creationId xmlns:a16="http://schemas.microsoft.com/office/drawing/2014/main" id="{77BADA6D-0D33-42B6-B1F7-67FA985DE0E4}"/>
              </a:ext>
            </a:extLst>
          </p:cNvPr>
          <p:cNvGraphicFramePr>
            <a:graphicFrameLocks noChangeAspect="1"/>
          </p:cNvGraphicFramePr>
          <p:nvPr>
            <p:extLst>
              <p:ext uri="{D42A27DB-BD31-4B8C-83A1-F6EECF244321}">
                <p14:modId xmlns:p14="http://schemas.microsoft.com/office/powerpoint/2010/main" val="1705045980"/>
              </p:ext>
            </p:extLst>
          </p:nvPr>
        </p:nvGraphicFramePr>
        <p:xfrm>
          <a:off x="5902856" y="2219614"/>
          <a:ext cx="2481263" cy="874713"/>
        </p:xfrm>
        <a:graphic>
          <a:graphicData uri="http://schemas.openxmlformats.org/presentationml/2006/ole">
            <mc:AlternateContent xmlns:mc="http://schemas.openxmlformats.org/markup-compatibility/2006">
              <mc:Choice xmlns:v="urn:schemas-microsoft-com:vml" Requires="v">
                <p:oleObj spid="_x0000_s6161" name="Equation" r:id="rId8" imgW="1104840" imgH="393480" progId="Equation.DSMT4">
                  <p:embed/>
                </p:oleObj>
              </mc:Choice>
              <mc:Fallback>
                <p:oleObj name="Equation" r:id="rId8" imgW="1104840" imgH="393480" progId="Equation.DSMT4">
                  <p:embed/>
                  <p:pic>
                    <p:nvPicPr>
                      <p:cNvPr id="10" name="Αντικείμενο 9">
                        <a:extLst>
                          <a:ext uri="{FF2B5EF4-FFF2-40B4-BE49-F238E27FC236}">
                            <a16:creationId xmlns:a16="http://schemas.microsoft.com/office/drawing/2014/main" id="{2303ED0C-C5BB-4B91-81FD-969EE0BE27FE}"/>
                          </a:ext>
                        </a:extLst>
                      </p:cNvPr>
                      <p:cNvPicPr>
                        <a:picLocks noChangeAspect="1" noChangeArrowheads="1"/>
                      </p:cNvPicPr>
                      <p:nvPr/>
                    </p:nvPicPr>
                    <p:blipFill>
                      <a:blip r:embed="rId9"/>
                      <a:srcRect/>
                      <a:stretch>
                        <a:fillRect/>
                      </a:stretch>
                    </p:blipFill>
                    <p:spPr bwMode="auto">
                      <a:xfrm>
                        <a:off x="5902856" y="2219614"/>
                        <a:ext cx="2481263" cy="874713"/>
                      </a:xfrm>
                      <a:prstGeom prst="rect">
                        <a:avLst/>
                      </a:prstGeom>
                      <a:noFill/>
                    </p:spPr>
                  </p:pic>
                </p:oleObj>
              </mc:Fallback>
            </mc:AlternateContent>
          </a:graphicData>
        </a:graphic>
      </p:graphicFrame>
      <p:sp>
        <p:nvSpPr>
          <p:cNvPr id="21" name="Rectangle 4">
            <a:extLst>
              <a:ext uri="{FF2B5EF4-FFF2-40B4-BE49-F238E27FC236}">
                <a16:creationId xmlns:a16="http://schemas.microsoft.com/office/drawing/2014/main" id="{CBF003B7-3F8F-44BF-9903-B6A82EF3AB9E}"/>
              </a:ext>
            </a:extLst>
          </p:cNvPr>
          <p:cNvSpPr>
            <a:spLocks noChangeArrowheads="1"/>
          </p:cNvSpPr>
          <p:nvPr/>
        </p:nvSpPr>
        <p:spPr bwMode="auto">
          <a:xfrm>
            <a:off x="3817398" y="39890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2" name="Αντικείμενο 21">
            <a:extLst>
              <a:ext uri="{FF2B5EF4-FFF2-40B4-BE49-F238E27FC236}">
                <a16:creationId xmlns:a16="http://schemas.microsoft.com/office/drawing/2014/main" id="{32C8F66F-C12D-4B13-B38B-67305F0C4A78}"/>
              </a:ext>
            </a:extLst>
          </p:cNvPr>
          <p:cNvGraphicFramePr>
            <a:graphicFrameLocks noChangeAspect="1"/>
          </p:cNvGraphicFramePr>
          <p:nvPr>
            <p:extLst>
              <p:ext uri="{D42A27DB-BD31-4B8C-83A1-F6EECF244321}">
                <p14:modId xmlns:p14="http://schemas.microsoft.com/office/powerpoint/2010/main" val="4225430286"/>
              </p:ext>
            </p:extLst>
          </p:nvPr>
        </p:nvGraphicFramePr>
        <p:xfrm>
          <a:off x="3584892" y="4217517"/>
          <a:ext cx="2925762" cy="500063"/>
        </p:xfrm>
        <a:graphic>
          <a:graphicData uri="http://schemas.openxmlformats.org/presentationml/2006/ole">
            <mc:AlternateContent xmlns:mc="http://schemas.openxmlformats.org/markup-compatibility/2006">
              <mc:Choice xmlns:v="urn:schemas-microsoft-com:vml" Requires="v">
                <p:oleObj spid="_x0000_s6162" name="Equation" r:id="rId10" imgW="1473120" imgH="253800" progId="Equation.DSMT4">
                  <p:embed/>
                </p:oleObj>
              </mc:Choice>
              <mc:Fallback>
                <p:oleObj name="Equation" r:id="rId10" imgW="1473120" imgH="253800" progId="Equation.DSMT4">
                  <p:embed/>
                  <p:pic>
                    <p:nvPicPr>
                      <p:cNvPr id="0" name="Object 3"/>
                      <p:cNvPicPr>
                        <a:picLocks noChangeAspect="1" noChangeArrowheads="1"/>
                      </p:cNvPicPr>
                      <p:nvPr/>
                    </p:nvPicPr>
                    <p:blipFill>
                      <a:blip r:embed="rId11"/>
                      <a:srcRect/>
                      <a:stretch>
                        <a:fillRect/>
                      </a:stretch>
                    </p:blipFill>
                    <p:spPr bwMode="auto">
                      <a:xfrm>
                        <a:off x="3584892" y="4217517"/>
                        <a:ext cx="2925762" cy="500063"/>
                      </a:xfrm>
                      <a:prstGeom prst="rect">
                        <a:avLst/>
                      </a:prstGeom>
                      <a:noFill/>
                    </p:spPr>
                  </p:pic>
                </p:oleObj>
              </mc:Fallback>
            </mc:AlternateContent>
          </a:graphicData>
        </a:graphic>
      </p:graphicFrame>
      <p:graphicFrame>
        <p:nvGraphicFramePr>
          <p:cNvPr id="25" name="Αντικείμενο 24">
            <a:extLst>
              <a:ext uri="{FF2B5EF4-FFF2-40B4-BE49-F238E27FC236}">
                <a16:creationId xmlns:a16="http://schemas.microsoft.com/office/drawing/2014/main" id="{F4BE46F1-D283-4F14-AB2C-F0977E6FEAE9}"/>
              </a:ext>
            </a:extLst>
          </p:cNvPr>
          <p:cNvGraphicFramePr>
            <a:graphicFrameLocks noChangeAspect="1"/>
          </p:cNvGraphicFramePr>
          <p:nvPr>
            <p:extLst>
              <p:ext uri="{D42A27DB-BD31-4B8C-83A1-F6EECF244321}">
                <p14:modId xmlns:p14="http://schemas.microsoft.com/office/powerpoint/2010/main" val="1968290843"/>
              </p:ext>
            </p:extLst>
          </p:nvPr>
        </p:nvGraphicFramePr>
        <p:xfrm>
          <a:off x="6626225" y="4010626"/>
          <a:ext cx="2800350" cy="774700"/>
        </p:xfrm>
        <a:graphic>
          <a:graphicData uri="http://schemas.openxmlformats.org/presentationml/2006/ole">
            <mc:AlternateContent xmlns:mc="http://schemas.openxmlformats.org/markup-compatibility/2006">
              <mc:Choice xmlns:v="urn:schemas-microsoft-com:vml" Requires="v">
                <p:oleObj spid="_x0000_s6163" name="Equation" r:id="rId12" imgW="1409400" imgH="393480" progId="Equation.DSMT4">
                  <p:embed/>
                </p:oleObj>
              </mc:Choice>
              <mc:Fallback>
                <p:oleObj name="Equation" r:id="rId12" imgW="1409400" imgH="393480" progId="Equation.DSMT4">
                  <p:embed/>
                  <p:pic>
                    <p:nvPicPr>
                      <p:cNvPr id="22" name="Αντικείμενο 21">
                        <a:extLst>
                          <a:ext uri="{FF2B5EF4-FFF2-40B4-BE49-F238E27FC236}">
                            <a16:creationId xmlns:a16="http://schemas.microsoft.com/office/drawing/2014/main" id="{32C8F66F-C12D-4B13-B38B-67305F0C4A78}"/>
                          </a:ext>
                        </a:extLst>
                      </p:cNvPr>
                      <p:cNvPicPr>
                        <a:picLocks noChangeAspect="1" noChangeArrowheads="1"/>
                      </p:cNvPicPr>
                      <p:nvPr/>
                    </p:nvPicPr>
                    <p:blipFill>
                      <a:blip r:embed="rId13"/>
                      <a:srcRect/>
                      <a:stretch>
                        <a:fillRect/>
                      </a:stretch>
                    </p:blipFill>
                    <p:spPr bwMode="auto">
                      <a:xfrm>
                        <a:off x="6626225" y="4010626"/>
                        <a:ext cx="2800350" cy="774700"/>
                      </a:xfrm>
                      <a:prstGeom prst="rect">
                        <a:avLst/>
                      </a:prstGeom>
                      <a:noFill/>
                    </p:spPr>
                  </p:pic>
                </p:oleObj>
              </mc:Fallback>
            </mc:AlternateContent>
          </a:graphicData>
        </a:graphic>
      </p:graphicFrame>
      <p:sp>
        <p:nvSpPr>
          <p:cNvPr id="26" name="TextBox 25">
            <a:extLst>
              <a:ext uri="{FF2B5EF4-FFF2-40B4-BE49-F238E27FC236}">
                <a16:creationId xmlns:a16="http://schemas.microsoft.com/office/drawing/2014/main" id="{84083C96-13FF-41DD-894F-0FE46C993BB7}"/>
              </a:ext>
            </a:extLst>
          </p:cNvPr>
          <p:cNvSpPr txBox="1"/>
          <p:nvPr/>
        </p:nvSpPr>
        <p:spPr>
          <a:xfrm>
            <a:off x="2804904" y="5934431"/>
            <a:ext cx="4319141" cy="369332"/>
          </a:xfrm>
          <a:prstGeom prst="rect">
            <a:avLst/>
          </a:prstGeom>
          <a:noFill/>
        </p:spPr>
        <p:txBody>
          <a:bodyPr wrap="square" rtlCol="0">
            <a:spAutoFit/>
          </a:bodyPr>
          <a:lstStyle/>
          <a:p>
            <a:r>
              <a:rPr lang="el-GR" dirty="0"/>
              <a:t>Σωστό το γ).</a:t>
            </a:r>
          </a:p>
        </p:txBody>
      </p:sp>
    </p:spTree>
    <p:extLst>
      <p:ext uri="{BB962C8B-B14F-4D97-AF65-F5344CB8AC3E}">
        <p14:creationId xmlns:p14="http://schemas.microsoft.com/office/powerpoint/2010/main" val="236449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barn(inVertical)">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barn(inVertical)">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ppt_x"/>
                                          </p:val>
                                        </p:tav>
                                        <p:tav tm="100000">
                                          <p:val>
                                            <p:strVal val="#ppt_x"/>
                                          </p:val>
                                        </p:tav>
                                      </p:tavLst>
                                    </p:anim>
                                    <p:anim calcmode="lin" valueType="num">
                                      <p:cBhvr additive="base">
                                        <p:cTn id="5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fill="hold"/>
                                        <p:tgtEl>
                                          <p:spTgt spid="26"/>
                                        </p:tgtEl>
                                        <p:attrNameLst>
                                          <p:attrName>ppt_x</p:attrName>
                                        </p:attrNameLst>
                                      </p:cBhvr>
                                      <p:tavLst>
                                        <p:tav tm="0">
                                          <p:val>
                                            <p:strVal val="#ppt_x"/>
                                          </p:val>
                                        </p:tav>
                                        <p:tav tm="100000">
                                          <p:val>
                                            <p:strVal val="#ppt_x"/>
                                          </p:val>
                                        </p:tav>
                                      </p:tavLst>
                                    </p:anim>
                                    <p:anim calcmode="lin" valueType="num">
                                      <p:cBhvr additive="base">
                                        <p:cTn id="5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6" grpId="0"/>
      <p:bldP spid="17"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4">
            <a:extLst>
              <a:ext uri="{FF2B5EF4-FFF2-40B4-BE49-F238E27FC236}">
                <a16:creationId xmlns:a16="http://schemas.microsoft.com/office/drawing/2014/main" id="{9D3D26A1-542F-40E8-A2B0-CCD569C5DD67}"/>
              </a:ext>
            </a:extLst>
          </p:cNvPr>
          <p:cNvSpPr>
            <a:spLocks noChangeArrowheads="1"/>
          </p:cNvSpPr>
          <p:nvPr/>
        </p:nvSpPr>
        <p:spPr bwMode="auto">
          <a:xfrm>
            <a:off x="2703991" y="2517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 name="TextBox 1">
            <a:extLst>
              <a:ext uri="{FF2B5EF4-FFF2-40B4-BE49-F238E27FC236}">
                <a16:creationId xmlns:a16="http://schemas.microsoft.com/office/drawing/2014/main" id="{6EF75390-01EB-4E0D-B4E5-35921639BF1D}"/>
              </a:ext>
            </a:extLst>
          </p:cNvPr>
          <p:cNvSpPr txBox="1"/>
          <p:nvPr/>
        </p:nvSpPr>
        <p:spPr>
          <a:xfrm>
            <a:off x="2183907" y="457200"/>
            <a:ext cx="1740023" cy="461665"/>
          </a:xfrm>
          <a:prstGeom prst="rect">
            <a:avLst/>
          </a:prstGeom>
          <a:noFill/>
        </p:spPr>
        <p:txBody>
          <a:bodyPr wrap="square" rtlCol="0">
            <a:spAutoFit/>
          </a:bodyPr>
          <a:lstStyle/>
          <a:p>
            <a:r>
              <a:rPr lang="el-GR" sz="2400" b="1" i="1" dirty="0">
                <a:solidFill>
                  <a:srgbClr val="FF0000"/>
                </a:solidFill>
              </a:rPr>
              <a:t>Σχόλιο:</a:t>
            </a:r>
            <a:endParaRPr lang="el-GR" sz="2400" dirty="0">
              <a:solidFill>
                <a:srgbClr val="FF0000"/>
              </a:solidFill>
            </a:endParaRPr>
          </a:p>
        </p:txBody>
      </p:sp>
      <p:sp>
        <p:nvSpPr>
          <p:cNvPr id="8" name="TextBox 7">
            <a:extLst>
              <a:ext uri="{FF2B5EF4-FFF2-40B4-BE49-F238E27FC236}">
                <a16:creationId xmlns:a16="http://schemas.microsoft.com/office/drawing/2014/main" id="{F15596A5-D21E-42A5-A078-1A829C029873}"/>
              </a:ext>
            </a:extLst>
          </p:cNvPr>
          <p:cNvSpPr txBox="1"/>
          <p:nvPr/>
        </p:nvSpPr>
        <p:spPr>
          <a:xfrm>
            <a:off x="1697113" y="2968609"/>
            <a:ext cx="9019714" cy="1711366"/>
          </a:xfrm>
          <a:prstGeom prst="rect">
            <a:avLst/>
          </a:prstGeom>
          <a:noFill/>
        </p:spPr>
        <p:txBody>
          <a:bodyPr wrap="square" rtlCol="0">
            <a:spAutoFit/>
          </a:bodyPr>
          <a:lstStyle/>
          <a:p>
            <a:pPr>
              <a:lnSpc>
                <a:spcPct val="150000"/>
              </a:lnSpc>
            </a:pPr>
            <a:r>
              <a:rPr lang="el-GR" dirty="0"/>
              <a:t>Στο δεύτερο, ο αγωγός αποκτά μικρότερη επιτάχυνση, αφού ασκείται η δύναμη </a:t>
            </a:r>
            <a:r>
              <a:rPr lang="en-US" dirty="0"/>
              <a:t>Laplace</a:t>
            </a:r>
            <a:r>
              <a:rPr lang="el-GR" dirty="0"/>
              <a:t> με αντίθετη κατεύθυνση από την ταχύτητα, ενώ ένα μέρος της ενέργειάς του, το μετατρέπει σε ηλεκτρική ενέργεια στο κύκλωμα, αφήνοντας μικρότερο ποσό να εμφανιστεί με τη μορφή της κινητικής ενέργειας…</a:t>
            </a:r>
          </a:p>
        </p:txBody>
      </p:sp>
      <p:sp>
        <p:nvSpPr>
          <p:cNvPr id="9" name="TextBox 8">
            <a:extLst>
              <a:ext uri="{FF2B5EF4-FFF2-40B4-BE49-F238E27FC236}">
                <a16:creationId xmlns:a16="http://schemas.microsoft.com/office/drawing/2014/main" id="{6EF4F9AA-0088-4D8C-9256-417A1054CA60}"/>
              </a:ext>
            </a:extLst>
          </p:cNvPr>
          <p:cNvSpPr txBox="1"/>
          <p:nvPr/>
        </p:nvSpPr>
        <p:spPr>
          <a:xfrm>
            <a:off x="1697114" y="1038560"/>
            <a:ext cx="9241654" cy="369332"/>
          </a:xfrm>
          <a:prstGeom prst="rect">
            <a:avLst/>
          </a:prstGeom>
          <a:noFill/>
        </p:spPr>
        <p:txBody>
          <a:bodyPr wrap="square" rtlCol="0">
            <a:spAutoFit/>
          </a:bodyPr>
          <a:lstStyle/>
          <a:p>
            <a:r>
              <a:rPr lang="el-GR" dirty="0"/>
              <a:t>Και αν αφήναμε στην άκρη τις εξισώσεις και τα ΘΜΚΕ;</a:t>
            </a:r>
          </a:p>
        </p:txBody>
      </p:sp>
      <p:sp>
        <p:nvSpPr>
          <p:cNvPr id="10" name="TextBox 9">
            <a:extLst>
              <a:ext uri="{FF2B5EF4-FFF2-40B4-BE49-F238E27FC236}">
                <a16:creationId xmlns:a16="http://schemas.microsoft.com/office/drawing/2014/main" id="{5A6CFC1D-7E5C-4E27-A3B4-A80F44892423}"/>
              </a:ext>
            </a:extLst>
          </p:cNvPr>
          <p:cNvSpPr txBox="1"/>
          <p:nvPr/>
        </p:nvSpPr>
        <p:spPr>
          <a:xfrm>
            <a:off x="1697113" y="1641673"/>
            <a:ext cx="9115887" cy="880369"/>
          </a:xfrm>
          <a:prstGeom prst="rect">
            <a:avLst/>
          </a:prstGeom>
          <a:noFill/>
        </p:spPr>
        <p:txBody>
          <a:bodyPr wrap="square" rtlCol="0">
            <a:spAutoFit/>
          </a:bodyPr>
          <a:lstStyle/>
          <a:p>
            <a:pPr>
              <a:lnSpc>
                <a:spcPct val="150000"/>
              </a:lnSpc>
            </a:pPr>
            <a:r>
              <a:rPr lang="el-GR" dirty="0"/>
              <a:t>Στο πρώτο πείραμα, ο αγωγός εκτελεί ελεύθερη πτώση κατά την οποία η μείωση της δυναμικής ενέργειας μετατρέπεται σε αύξηση της κινητικής ενέργειας.</a:t>
            </a:r>
          </a:p>
        </p:txBody>
      </p:sp>
      <p:sp>
        <p:nvSpPr>
          <p:cNvPr id="11" name="Θέση υποσέλιδου 1">
            <a:extLst>
              <a:ext uri="{FF2B5EF4-FFF2-40B4-BE49-F238E27FC236}">
                <a16:creationId xmlns:a16="http://schemas.microsoft.com/office/drawing/2014/main" id="{0C13DD1C-A7E7-4E32-9B52-D7034F4B3122}"/>
              </a:ext>
            </a:extLst>
          </p:cNvPr>
          <p:cNvSpPr txBox="1"/>
          <p:nvPr/>
        </p:nvSpPr>
        <p:spPr>
          <a:xfrm>
            <a:off x="7652551" y="5352242"/>
            <a:ext cx="2600175"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b="1" i="1" u="none" strike="noStrike" kern="1200" cap="none" spc="0" baseline="0" dirty="0">
                <a:solidFill>
                  <a:srgbClr val="0070C0"/>
                </a:solidFill>
                <a:uFillTx/>
                <a:latin typeface="Calibri"/>
              </a:rPr>
              <a:t>dmargaris@gmail.com</a:t>
            </a:r>
            <a:endParaRPr lang="el-GR" b="1" i="1" u="none" strike="noStrike" kern="1200" cap="none" spc="0" baseline="0" dirty="0">
              <a:solidFill>
                <a:srgbClr val="0070C0"/>
              </a:solidFill>
              <a:uFillTx/>
              <a:latin typeface="Calibri"/>
            </a:endParaRPr>
          </a:p>
        </p:txBody>
      </p:sp>
    </p:spTree>
    <p:extLst>
      <p:ext uri="{BB962C8B-B14F-4D97-AF65-F5344CB8AC3E}">
        <p14:creationId xmlns:p14="http://schemas.microsoft.com/office/powerpoint/2010/main" val="31497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 id="{3F69B4F0-400D-450C-B02F-D11C6731928F}" vid="{DF2E23AC-7185-45B9-87BD-CFCD23FD866E}"/>
    </a:ext>
  </a:extLst>
</a:theme>
</file>

<file path=docProps/app.xml><?xml version="1.0" encoding="utf-8"?>
<Properties xmlns="http://schemas.openxmlformats.org/officeDocument/2006/extended-properties" xmlns:vt="http://schemas.openxmlformats.org/officeDocument/2006/docPropsVTypes">
  <Template>32</Template>
  <TotalTime>33</TotalTime>
  <Words>531</Words>
  <Application>Microsoft Office PowerPoint</Application>
  <PresentationFormat>Ευρεία οθόνη</PresentationFormat>
  <Paragraphs>34</Paragraphs>
  <Slides>7</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7</vt:i4>
      </vt:variant>
    </vt:vector>
  </HeadingPairs>
  <TitlesOfParts>
    <vt:vector size="13" baseType="lpstr">
      <vt:lpstr>Arial</vt:lpstr>
      <vt:lpstr>Calibri</vt:lpstr>
      <vt:lpstr>Calibri Light</vt:lpstr>
      <vt:lpstr>Θέμα του Office</vt:lpstr>
      <vt:lpstr>Σχεδίαση του Microsoft Visio</vt:lpstr>
      <vt:lpstr>MathType 6.0 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dmarg</dc:creator>
  <cp:lastModifiedBy>dmarg</cp:lastModifiedBy>
  <cp:revision>5</cp:revision>
  <dcterms:created xsi:type="dcterms:W3CDTF">2020-11-10T05:54:16Z</dcterms:created>
  <dcterms:modified xsi:type="dcterms:W3CDTF">2020-11-10T06:27:24Z</dcterms:modified>
</cp:coreProperties>
</file>