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7DB1AC-61EC-40AB-AB5E-221F7C31D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AA9EDBC-EBBD-4C02-BE87-1BBC56721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407058-6A4C-469F-A907-2E90BFD2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62F8A6F-6A02-44F6-BD44-6C54CD09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FD6FA1-BA3B-4AFA-99A0-401CCF60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07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591B1F-528C-486B-93F4-0EDCCA9C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B85D4C5-EAA1-4AB5-ABA4-1314F00B4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9D4F9D3-3942-4925-87EB-D7AB3894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58AEFA-E4D5-4C17-A1A4-78DD584B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DD49E3-3A43-48BA-B3DB-66404324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4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C8A1C84-D941-4AAB-9BB1-B6295FC54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1069475-BEA5-4FCE-A907-0CCBC81C0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31D0DA-D077-4A83-991B-D75E6365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51FCE1-CCF4-448E-A62B-06F78058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294095-C051-4994-9ED4-97EFE1A5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59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812482-5FBF-4859-B2BE-A317B9A0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604DD3-5606-4CC3-AC69-9385E257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05FAF9-60A8-42D9-BDE7-65656927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33EC5D-0BED-4283-A8DA-D12CF1CB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8B718C-93BE-48C7-AFFE-1F926AAC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67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6C271-44E1-42EC-9008-3A383157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2ED54B-6B8F-487B-8387-933291432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344268-ADAC-48DD-B9B1-FAAE0D11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7C1500-0BE3-4017-9950-5BFCC45B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4FDACD-4A10-449F-A03B-D2749148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3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325102-A8DF-4B13-B45F-D9959E34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D5EE80-6CFE-4483-A74D-39B6C333E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4FA8C7-5E93-44A9-9750-B2795347C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8C3056-343B-4FBC-9CE5-BD3B2E31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E801D5-02C9-431C-83F6-BF6FDC68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DA669C-244F-4FED-AFDA-3263DD90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90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72155F-F656-4555-A304-39FC66A7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9627D10-E4AE-4A55-88F6-6676B551E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9D1F56D-D931-4850-AA78-875B4ECA3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7B670CB-C7CE-437E-8D10-3FD31D44A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B3E6B16-6C6B-46E9-8BC1-085C45F8B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032E355-1982-49F9-85D7-CCB06B22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69C7E78-63B8-4DCC-868A-F8E9BAA0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8C82926-AF70-470E-B48F-3DC8D0B9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410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2FEDBC-1212-448C-8E03-2DDAE529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74452E5-E8A6-4739-92CA-E4200946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3CB042D-2D71-44CA-995F-0C6F0051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451A472-540A-4272-A6FD-538BE542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46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7CABB5-D352-4C41-81E8-FD196826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E7673B4-7CB4-4FE8-91D2-A2372735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01156EB-EF90-4534-A5E7-BB9E9DD2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9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3ED1D-3CE5-41AE-B7D9-F5EEF6C8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951813-22E0-4686-9FDC-EA34D361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8E8D9F9-5691-4610-B08B-753442EC7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FCE365E-48D4-4AD3-AFC3-FDCA3484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5D49F3F-8287-453B-B35D-C305145A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13A378-D51A-48DF-9F61-BBF2644B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89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52DF2A-DEB1-4C3C-BFCC-CD827CF9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52C917B-A44F-40F2-A936-66B554DED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AB7DDC-ECEF-475C-8976-3AC05DDAC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C8967C-7E9D-4C30-8E7B-7DD9942E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B48338-3156-4AAF-83DA-074BBEBC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87F49B5-FB76-4344-BDD9-BFF3A159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1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A110BFB-F68B-4C3A-84CA-9F821ECE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DFC1CD-8A49-442D-96F8-98C3C9534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756328-FC83-483D-AE61-1C9F139DD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EA0A-2DC0-4AA8-A8DE-DAB65FA2B205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9BDA2B-E7E8-4766-A754-3524CB6F0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6F1ABB-302D-4A4A-AD6B-9D02939C2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B1BD-2CDB-49BD-9701-6E6BD0D136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70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0.wmf"/><Relationship Id="rId3" Type="http://schemas.openxmlformats.org/officeDocument/2006/relationships/image" Target="../media/image3.png"/><Relationship Id="rId21" Type="http://schemas.openxmlformats.org/officeDocument/2006/relationships/oleObject" Target="../embeddings/oleObject8.bin"/><Relationship Id="rId7" Type="http://schemas.openxmlformats.org/officeDocument/2006/relationships/image" Target="../media/image5.wmf"/><Relationship Id="rId12" Type="http://schemas.openxmlformats.org/officeDocument/2006/relationships/image" Target="../media/image14.png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24" Type="http://schemas.openxmlformats.org/officeDocument/2006/relationships/image" Target="../media/image13.wmf"/><Relationship Id="rId5" Type="http://schemas.openxmlformats.org/officeDocument/2006/relationships/image" Target="../media/image4.emf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7.bin"/><Relationship Id="rId4" Type="http://schemas.openxmlformats.org/officeDocument/2006/relationships/package" Target="../embeddings/Microsoft_Visio_Drawing2.vsdx"/><Relationship Id="rId9" Type="http://schemas.openxmlformats.org/officeDocument/2006/relationships/image" Target="../media/image6.wmf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3.png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3.png"/><Relationship Id="rId21" Type="http://schemas.openxmlformats.org/officeDocument/2006/relationships/image" Target="../media/image38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3.wmf"/><Relationship Id="rId5" Type="http://schemas.openxmlformats.org/officeDocument/2006/relationships/image" Target="../media/image30.e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7.wmf"/><Relationship Id="rId4" Type="http://schemas.openxmlformats.org/officeDocument/2006/relationships/package" Target="../embeddings/Microsoft_Visio_Drawing3.vsdx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9.bin"/><Relationship Id="rId22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8A876C12-8757-4F3A-8D05-1D54A5F0B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45783"/>
              </p:ext>
            </p:extLst>
          </p:nvPr>
        </p:nvGraphicFramePr>
        <p:xfrm>
          <a:off x="2157274" y="987926"/>
          <a:ext cx="7190912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0912">
                  <a:extLst>
                    <a:ext uri="{9D8B030D-6E8A-4147-A177-3AD203B41FA5}">
                      <a16:colId xmlns:a16="http://schemas.microsoft.com/office/drawing/2014/main" val="3911836955"/>
                    </a:ext>
                  </a:extLst>
                </a:gridCol>
              </a:tblGrid>
              <a:tr h="8408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Πληροφορίες για μια κρούση από ένα διάγραμμα</a:t>
                      </a:r>
                      <a:endParaRPr lang="el-GR" sz="24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343824"/>
                  </a:ext>
                </a:extLst>
              </a:tr>
            </a:tbl>
          </a:graphicData>
        </a:graphic>
      </p:graphicFrame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DCED1517-E53B-4480-AEEE-8E37F773C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320118"/>
              </p:ext>
            </p:extLst>
          </p:nvPr>
        </p:nvGraphicFramePr>
        <p:xfrm>
          <a:off x="3879850" y="2359525"/>
          <a:ext cx="3746068" cy="306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3" imgW="2217101" imgH="1813497" progId="Visio.Drawing.15">
                  <p:embed/>
                </p:oleObj>
              </mc:Choice>
              <mc:Fallback>
                <p:oleObj name="Visio" r:id="rId3" imgW="2217101" imgH="1813497" progId="Visio.Drawing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359525"/>
                        <a:ext cx="3746068" cy="306715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21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8CD07BCF-550B-425C-AE4B-730F4CAFE6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648090"/>
              </p:ext>
            </p:extLst>
          </p:nvPr>
        </p:nvGraphicFramePr>
        <p:xfrm>
          <a:off x="8628687" y="457200"/>
          <a:ext cx="2734730" cy="2239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4" imgW="2217101" imgH="1813497" progId="Visio.Drawing.15">
                  <p:embed/>
                </p:oleObj>
              </mc:Choice>
              <mc:Fallback>
                <p:oleObj name="Visio" r:id="rId4" imgW="2217101" imgH="1813497" progId="Visio.Drawing.15">
                  <p:embed/>
                  <p:pic>
                    <p:nvPicPr>
                      <p:cNvPr id="2" name="Αντικείμενο 1">
                        <a:extLst>
                          <a:ext uri="{FF2B5EF4-FFF2-40B4-BE49-F238E27FC236}">
                            <a16:creationId xmlns:a16="http://schemas.microsoft.com/office/drawing/2014/main" id="{DCED1517-E53B-4480-AEEE-8E37F773C1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687" y="457200"/>
                        <a:ext cx="2734730" cy="223910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EF433CE-20CE-43AA-BD29-D42E66ADADB0}"/>
              </a:ext>
            </a:extLst>
          </p:cNvPr>
          <p:cNvSpPr txBox="1"/>
          <p:nvPr/>
        </p:nvSpPr>
        <p:spPr>
          <a:xfrm>
            <a:off x="1810636" y="228600"/>
            <a:ext cx="6818051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Δύο σώματα Α και Β με μάζες m</a:t>
            </a:r>
            <a:r>
              <a:rPr lang="el-GR" baseline="-25000" dirty="0"/>
              <a:t>1</a:t>
            </a:r>
            <a:r>
              <a:rPr lang="el-GR" dirty="0"/>
              <a:t>=2kg και m</a:t>
            </a:r>
            <a:r>
              <a:rPr lang="el-GR" baseline="-25000" dirty="0"/>
              <a:t>2</a:t>
            </a:r>
            <a:r>
              <a:rPr lang="el-GR" dirty="0"/>
              <a:t>=3kg αντίστοιχα, ηρεμούν σε οριζόντιο επίπεδο με το οποίο εμφανίζουν τον ίδιο συντελεστή τριβής ολίσθησης μ, απέχοντας μεταξύ τους απόσταση d</a:t>
            </a:r>
            <a:r>
              <a:rPr lang="el-GR" baseline="-25000" dirty="0"/>
              <a:t>1</a:t>
            </a:r>
            <a:r>
              <a:rPr lang="el-GR" dirty="0"/>
              <a:t>. Σε μια στιγμή t</a:t>
            </a:r>
            <a:r>
              <a:rPr lang="el-GR" baseline="-25000" dirty="0"/>
              <a:t>0</a:t>
            </a:r>
            <a:r>
              <a:rPr lang="el-GR" dirty="0"/>
              <a:t>=0 το σώμα Α, δέχεται ένα στιγμιαίο κτύπημα, αποκτώντας αρχική ταχύτητα υ</a:t>
            </a:r>
            <a:r>
              <a:rPr lang="el-GR" baseline="-25000" dirty="0"/>
              <a:t>0</a:t>
            </a:r>
            <a:r>
              <a:rPr lang="el-GR" dirty="0"/>
              <a:t>=7m/s, με κατεύθυνση προς το σώμα Β. Μετά από λίγο τα δυο σώματα συγκρούονται μετωπικά και στο διάγραμμα δίνεται η ταχύτητα του σώματος Β σε συνάρτηση με το χρόνο.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704F5-AD87-4970-BC3E-2EFEB0EEC372}"/>
              </a:ext>
            </a:extLst>
          </p:cNvPr>
          <p:cNvSpPr txBox="1"/>
          <p:nvPr/>
        </p:nvSpPr>
        <p:spPr>
          <a:xfrm>
            <a:off x="1819921" y="3369463"/>
            <a:ext cx="951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i)  Να βρεθεί ο συντελεστής τριβής ολίσθησης μ μεταξύ του επιπέδου και των δύο σωμάτων.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F2253-E745-4025-86A8-A90FC0AFDD63}"/>
              </a:ext>
            </a:extLst>
          </p:cNvPr>
          <p:cNvSpPr txBox="1"/>
          <p:nvPr/>
        </p:nvSpPr>
        <p:spPr>
          <a:xfrm>
            <a:off x="1810636" y="4982320"/>
            <a:ext cx="899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v) Να βρεθεί η τελική απόσταση d</a:t>
            </a:r>
            <a:r>
              <a:rPr lang="el-GR" baseline="-25000" dirty="0"/>
              <a:t>2</a:t>
            </a:r>
            <a:r>
              <a:rPr lang="el-GR" dirty="0"/>
              <a:t> μεταξύ των δύο σωμάτων, όταν πάψουν να κινούνται.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1DF954-7D1E-4583-8755-51285D82B0CC}"/>
              </a:ext>
            </a:extLst>
          </p:cNvPr>
          <p:cNvSpPr txBox="1"/>
          <p:nvPr/>
        </p:nvSpPr>
        <p:spPr>
          <a:xfrm>
            <a:off x="1819921" y="3707336"/>
            <a:ext cx="951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ii</a:t>
            </a:r>
            <a:r>
              <a:rPr lang="el-GR" dirty="0"/>
              <a:t>) Να υπολογιστεί η αρχική απόσταση d</a:t>
            </a:r>
            <a:r>
              <a:rPr lang="el-GR" baseline="-25000" dirty="0"/>
              <a:t>1</a:t>
            </a:r>
            <a:r>
              <a:rPr lang="el-GR" dirty="0"/>
              <a:t> μεταξύ των δύο σωμάτων.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45F79-DE02-4529-B451-D76BBA4907C3}"/>
              </a:ext>
            </a:extLst>
          </p:cNvPr>
          <p:cNvSpPr txBox="1"/>
          <p:nvPr/>
        </p:nvSpPr>
        <p:spPr>
          <a:xfrm>
            <a:off x="1819921" y="4164366"/>
            <a:ext cx="951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iii</a:t>
            </a:r>
            <a:r>
              <a:rPr lang="el-GR" dirty="0"/>
              <a:t>) Να βρεθεί η ταχύτητα του Α σώματος αμέσως μετά την κρούση.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167D1E-6E79-45F2-9912-1A74703D0548}"/>
              </a:ext>
            </a:extLst>
          </p:cNvPr>
          <p:cNvSpPr txBox="1"/>
          <p:nvPr/>
        </p:nvSpPr>
        <p:spPr>
          <a:xfrm>
            <a:off x="1810636" y="4611119"/>
            <a:ext cx="951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iv</a:t>
            </a:r>
            <a:r>
              <a:rPr lang="el-GR" dirty="0"/>
              <a:t>) Η παραπάνω κρούση μεταξύ των σωμάτων, είναι ή όχι ελαστική;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705EA-8552-42DB-9808-9B3EE47803D8}"/>
              </a:ext>
            </a:extLst>
          </p:cNvPr>
          <p:cNvSpPr txBox="1"/>
          <p:nvPr/>
        </p:nvSpPr>
        <p:spPr>
          <a:xfrm>
            <a:off x="1935332" y="5403040"/>
            <a:ext cx="223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Δίνεται g=10m/s</a:t>
            </a:r>
            <a:r>
              <a:rPr lang="el-GR" baseline="30000" dirty="0"/>
              <a:t>2</a:t>
            </a:r>
            <a:r>
              <a:rPr lang="el-GR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53E7A5-EDC1-4BED-8522-4732EC8DE3CC}"/>
              </a:ext>
            </a:extLst>
          </p:cNvPr>
          <p:cNvSpPr txBox="1"/>
          <p:nvPr/>
        </p:nvSpPr>
        <p:spPr>
          <a:xfrm>
            <a:off x="7830105" y="5772372"/>
            <a:ext cx="259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>
                <a:solidFill>
                  <a:srgbClr val="0070C0"/>
                </a:solidFill>
              </a:rPr>
              <a:t>Απάντηση: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  <p:bldP spid="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0A2DD3-A731-41B6-A063-D781BA2CF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036" y="52475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8E7253F2-915F-4F01-A752-ACEA43F03F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57411"/>
              </p:ext>
            </p:extLst>
          </p:nvPr>
        </p:nvGraphicFramePr>
        <p:xfrm>
          <a:off x="9621813" y="2440927"/>
          <a:ext cx="1506445" cy="197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Visio" r:id="rId4" imgW="982874" imgH="1287741" progId="Visio.Drawing.15">
                  <p:embed/>
                </p:oleObj>
              </mc:Choice>
              <mc:Fallback>
                <p:oleObj name="Visio" r:id="rId4" imgW="982874" imgH="1287741" progId="Visio.Drawing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813" y="2440927"/>
                        <a:ext cx="1506445" cy="197614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E2F2DDD-00CE-4A5A-BCB8-282CE6BAA062}"/>
              </a:ext>
            </a:extLst>
          </p:cNvPr>
          <p:cNvSpPr txBox="1"/>
          <p:nvPr/>
        </p:nvSpPr>
        <p:spPr>
          <a:xfrm>
            <a:off x="1828801" y="257604"/>
            <a:ext cx="661386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Με βάση το διάγραμμα υ-t, υπολογίζουμε την επιτάχυνση του σώματος Β, μετά την κρούση: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925FEA-6F53-4D0C-BEEB-5CE01D8B2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410" y="3025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40241523-DBE5-41DE-BF3D-5E24EF5981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871237"/>
              </p:ext>
            </p:extLst>
          </p:nvPr>
        </p:nvGraphicFramePr>
        <p:xfrm>
          <a:off x="3536935" y="1350188"/>
          <a:ext cx="20891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6" imgW="965160" imgH="406080" progId="Equation.DSMT4">
                  <p:embed/>
                </p:oleObj>
              </mc:Choice>
              <mc:Fallback>
                <p:oleObj name="Equation" r:id="rId6" imgW="96516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35" y="1350188"/>
                        <a:ext cx="2089150" cy="871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1B152DD8-211A-4EC8-9ECA-BDB8BCAC2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463031"/>
              </p:ext>
            </p:extLst>
          </p:nvPr>
        </p:nvGraphicFramePr>
        <p:xfrm>
          <a:off x="2271697" y="1354739"/>
          <a:ext cx="126523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8" imgW="583920" imgH="393480" progId="Equation.DSMT4">
                  <p:embed/>
                </p:oleObj>
              </mc:Choice>
              <mc:Fallback>
                <p:oleObj name="Equation" r:id="rId8" imgW="583920" imgH="39348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40241523-DBE5-41DE-BF3D-5E24EF598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697" y="1354739"/>
                        <a:ext cx="1265238" cy="842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39482177-386B-4C32-9FB1-EE71106AF6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268209"/>
              </p:ext>
            </p:extLst>
          </p:nvPr>
        </p:nvGraphicFramePr>
        <p:xfrm>
          <a:off x="5626085" y="1451315"/>
          <a:ext cx="15668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0" imgW="723600" imgH="215640" progId="Equation.DSMT4">
                  <p:embed/>
                </p:oleObj>
              </mc:Choice>
              <mc:Fallback>
                <p:oleObj name="Equation" r:id="rId10" imgW="723600" imgH="21564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40241523-DBE5-41DE-BF3D-5E24EF598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085" y="1451315"/>
                        <a:ext cx="1566862" cy="46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3F52CB47-106B-4A29-8762-2E0FED06AA1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71905" y="457200"/>
            <a:ext cx="2600325" cy="1514475"/>
          </a:xfrm>
          <a:prstGeom prst="rect">
            <a:avLst/>
          </a:prstGeom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6CEA8A4F-FADD-49EE-8D9F-4F3A49F69F22}"/>
              </a:ext>
            </a:extLst>
          </p:cNvPr>
          <p:cNvSpPr/>
          <p:nvPr/>
        </p:nvSpPr>
        <p:spPr>
          <a:xfrm>
            <a:off x="2705462" y="2491727"/>
            <a:ext cx="328327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5900" algn="ctr">
              <a:lnSpc>
                <a:spcPct val="150000"/>
              </a:lnSpc>
              <a:spcAft>
                <a:spcPts val="300"/>
              </a:spcAft>
              <a:tabLst>
                <a:tab pos="215900" algn="l"/>
              </a:tabLst>
            </a:pPr>
            <a:r>
              <a:rPr lang="el-GR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ΣF</a:t>
            </a:r>
            <a:r>
              <a:rPr lang="el-GR" sz="2400" i="1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=0 → Ν</a:t>
            </a:r>
            <a:r>
              <a:rPr lang="en-US" sz="24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=w</a:t>
            </a:r>
            <a:r>
              <a:rPr lang="en-US" sz="24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=m</a:t>
            </a:r>
            <a:r>
              <a:rPr lang="en-US" sz="24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l-GR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82295CF3-9051-4D7E-A987-75DCD3AE3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561" y="36853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9" name="Αντικείμενο 18">
            <a:extLst>
              <a:ext uri="{FF2B5EF4-FFF2-40B4-BE49-F238E27FC236}">
                <a16:creationId xmlns:a16="http://schemas.microsoft.com/office/drawing/2014/main" id="{0DDAF4CB-FE5F-4911-877C-30CD9B1E0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200292"/>
              </p:ext>
            </p:extLst>
          </p:nvPr>
        </p:nvGraphicFramePr>
        <p:xfrm>
          <a:off x="2207580" y="4195619"/>
          <a:ext cx="2658710" cy="53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3" imgW="1143000" imgH="228600" progId="Equation.DSMT4">
                  <p:embed/>
                </p:oleObj>
              </mc:Choice>
              <mc:Fallback>
                <p:oleObj name="Equation" r:id="rId13" imgW="11430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80" y="4195619"/>
                        <a:ext cx="2658710" cy="53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AC148F2A-DB8C-41B3-B8C9-663AC33787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319198"/>
              </p:ext>
            </p:extLst>
          </p:nvPr>
        </p:nvGraphicFramePr>
        <p:xfrm>
          <a:off x="1953087" y="3399640"/>
          <a:ext cx="1404044" cy="41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15" imgW="761760" imgH="228600" progId="Equation.DSMT4">
                  <p:embed/>
                </p:oleObj>
              </mc:Choice>
              <mc:Fallback>
                <p:oleObj name="Equation" r:id="rId15" imgW="761760" imgH="228600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0DDAF4CB-FE5F-4911-877C-30CD9B1E0B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087" y="3399640"/>
                        <a:ext cx="1404044" cy="418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Αντικείμενο 24">
            <a:extLst>
              <a:ext uri="{FF2B5EF4-FFF2-40B4-BE49-F238E27FC236}">
                <a16:creationId xmlns:a16="http://schemas.microsoft.com/office/drawing/2014/main" id="{79C90FFA-7429-4238-9F45-8B82E9FE8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481123"/>
              </p:ext>
            </p:extLst>
          </p:nvPr>
        </p:nvGraphicFramePr>
        <p:xfrm>
          <a:off x="3357131" y="3369489"/>
          <a:ext cx="1860704" cy="47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7" imgW="901440" imgH="228600" progId="Equation.DSMT4">
                  <p:embed/>
                </p:oleObj>
              </mc:Choice>
              <mc:Fallback>
                <p:oleObj name="Equation" r:id="rId17" imgW="901440" imgH="228600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0DDAF4CB-FE5F-4911-877C-30CD9B1E0B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131" y="3369489"/>
                        <a:ext cx="1860704" cy="471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>
            <a:extLst>
              <a:ext uri="{FF2B5EF4-FFF2-40B4-BE49-F238E27FC236}">
                <a16:creationId xmlns:a16="http://schemas.microsoft.com/office/drawing/2014/main" id="{76CB39C8-33C5-463C-BD83-18F13FD4F4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94320"/>
              </p:ext>
            </p:extLst>
          </p:nvPr>
        </p:nvGraphicFramePr>
        <p:xfrm>
          <a:off x="5288543" y="3428999"/>
          <a:ext cx="1885471" cy="40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9" imgW="1054080" imgH="228600" progId="Equation.DSMT4">
                  <p:embed/>
                </p:oleObj>
              </mc:Choice>
              <mc:Fallback>
                <p:oleObj name="Equation" r:id="rId19" imgW="1054080" imgH="228600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0DDAF4CB-FE5F-4911-877C-30CD9B1E0B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543" y="3428999"/>
                        <a:ext cx="1885471" cy="408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5">
            <a:extLst>
              <a:ext uri="{FF2B5EF4-FFF2-40B4-BE49-F238E27FC236}">
                <a16:creationId xmlns:a16="http://schemas.microsoft.com/office/drawing/2014/main" id="{0C3DE6B7-9042-41C5-A919-955E2E3AB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998" y="5116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9" name="Αντικείμενο 28">
            <a:extLst>
              <a:ext uri="{FF2B5EF4-FFF2-40B4-BE49-F238E27FC236}">
                <a16:creationId xmlns:a16="http://schemas.microsoft.com/office/drawing/2014/main" id="{F4547FB9-5B35-4C29-ABC4-1EF05572E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17861"/>
              </p:ext>
            </p:extLst>
          </p:nvPr>
        </p:nvGraphicFramePr>
        <p:xfrm>
          <a:off x="5037164" y="3991972"/>
          <a:ext cx="3594691" cy="936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21" imgW="1752480" imgH="457200" progId="Equation.DSMT4">
                  <p:embed/>
                </p:oleObj>
              </mc:Choice>
              <mc:Fallback>
                <p:oleObj name="Equation" r:id="rId21" imgW="175248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64" y="3991972"/>
                        <a:ext cx="3594691" cy="936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5">
            <a:extLst>
              <a:ext uri="{FF2B5EF4-FFF2-40B4-BE49-F238E27FC236}">
                <a16:creationId xmlns:a16="http://schemas.microsoft.com/office/drawing/2014/main" id="{0E5D959F-499E-46AB-BDE5-D0C920B7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" y="51630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060A10-FC9D-442E-AEF0-7F47DF7A8A86}"/>
              </a:ext>
            </a:extLst>
          </p:cNvPr>
          <p:cNvSpPr txBox="1"/>
          <p:nvPr/>
        </p:nvSpPr>
        <p:spPr>
          <a:xfrm>
            <a:off x="2171908" y="5080516"/>
            <a:ext cx="146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Αλλά και:</a:t>
            </a: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1D50EFAB-4F1E-4E68-B185-0305B1369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5249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11DC2CDE-F698-41CD-AD38-1A849F5F7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59791"/>
              </p:ext>
            </p:extLst>
          </p:nvPr>
        </p:nvGraphicFramePr>
        <p:xfrm>
          <a:off x="3357131" y="5474948"/>
          <a:ext cx="5437975" cy="580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23" imgW="2425700" imgH="254000" progId="Equation.DSMT4">
                  <p:embed/>
                </p:oleObj>
              </mc:Choice>
              <mc:Fallback>
                <p:oleObj name="Equation" r:id="rId23" imgW="2425700" imgH="2540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131" y="5474948"/>
                        <a:ext cx="5437975" cy="580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65B3AF5-D695-4D30-BA9B-ED89F250CFF1}"/>
              </a:ext>
            </a:extLst>
          </p:cNvPr>
          <p:cNvSpPr txBox="1"/>
          <p:nvPr/>
        </p:nvSpPr>
        <p:spPr>
          <a:xfrm>
            <a:off x="1599561" y="34455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816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6BD87F-1D9B-411F-92CF-DF64CC87E4DA}"/>
              </a:ext>
            </a:extLst>
          </p:cNvPr>
          <p:cNvSpPr txBox="1"/>
          <p:nvPr/>
        </p:nvSpPr>
        <p:spPr>
          <a:xfrm>
            <a:off x="2139518" y="457200"/>
            <a:ext cx="596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</a:t>
            </a:r>
            <a:r>
              <a:rPr lang="en-US" dirty="0"/>
              <a:t>t=0 </a:t>
            </a:r>
            <a:r>
              <a:rPr lang="el-GR" dirty="0"/>
              <a:t>έως τη στιγμή t</a:t>
            </a:r>
            <a:r>
              <a:rPr lang="el-GR" baseline="-25000" dirty="0"/>
              <a:t>1</a:t>
            </a:r>
            <a:r>
              <a:rPr lang="el-GR" dirty="0"/>
              <a:t>=1,5s, το Α σώμα εκτελεί ΕΟΜΚ: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890C7-FFC0-4092-B264-3017F8FBD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248" y="13148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55025533-51F5-4F2B-BE83-524DD11CF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377754"/>
              </p:ext>
            </p:extLst>
          </p:nvPr>
        </p:nvGraphicFramePr>
        <p:xfrm>
          <a:off x="4776186" y="1075107"/>
          <a:ext cx="2399464" cy="1170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4" imgW="1294838" imgH="634725" progId="Equation.DSMT4">
                  <p:embed/>
                </p:oleObj>
              </mc:Choice>
              <mc:Fallback>
                <p:oleObj name="Equation" r:id="rId4" imgW="1294838" imgH="63472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186" y="1075107"/>
                        <a:ext cx="2399464" cy="1170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">
            <a:extLst>
              <a:ext uri="{FF2B5EF4-FFF2-40B4-BE49-F238E27FC236}">
                <a16:creationId xmlns:a16="http://schemas.microsoft.com/office/drawing/2014/main" id="{104B3413-8069-4735-9171-E938CFBE3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444" y="1463474"/>
            <a:ext cx="693738" cy="220662"/>
          </a:xfrm>
          <a:prstGeom prst="rightArrow">
            <a:avLst>
              <a:gd name="adj1" fmla="val 50000"/>
              <a:gd name="adj2" fmla="val 78597"/>
            </a:avLst>
          </a:prstGeom>
          <a:solidFill>
            <a:srgbClr val="A8D08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700B360D-FF37-43D6-BC2D-A56CC5BBB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677124"/>
              </p:ext>
            </p:extLst>
          </p:nvPr>
        </p:nvGraphicFramePr>
        <p:xfrm>
          <a:off x="2425745" y="2245779"/>
          <a:ext cx="25765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6" imgW="1447560" imgH="393480" progId="Equation.DSMT4">
                  <p:embed/>
                </p:oleObj>
              </mc:Choice>
              <mc:Fallback>
                <p:oleObj name="Equation" r:id="rId6" imgW="14475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45" y="2245779"/>
                        <a:ext cx="2576513" cy="706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D04D7BA5-B998-4439-807E-A494186DA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004609"/>
              </p:ext>
            </p:extLst>
          </p:nvPr>
        </p:nvGraphicFramePr>
        <p:xfrm>
          <a:off x="5122414" y="2272949"/>
          <a:ext cx="2870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8" imgW="1612800" imgH="393480" progId="Equation.DSMT4">
                  <p:embed/>
                </p:oleObj>
              </mc:Choice>
              <mc:Fallback>
                <p:oleObj name="Equation" r:id="rId8" imgW="1612800" imgH="39348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700B360D-FF37-43D6-BC2D-A56CC5BBB1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414" y="2272949"/>
                        <a:ext cx="2870200" cy="70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64548507-BF89-44C0-A1CC-7BDFB8728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09536"/>
              </p:ext>
            </p:extLst>
          </p:nvPr>
        </p:nvGraphicFramePr>
        <p:xfrm>
          <a:off x="8026400" y="2406578"/>
          <a:ext cx="9937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10" imgW="558720" imgH="190440" progId="Equation.DSMT4">
                  <p:embed/>
                </p:oleObj>
              </mc:Choice>
              <mc:Fallback>
                <p:oleObj name="Equation" r:id="rId10" imgW="558720" imgH="190440" progId="Equation.DSMT4">
                  <p:embed/>
                  <p:pic>
                    <p:nvPicPr>
                      <p:cNvPr id="15" name="Αντικείμενο 14">
                        <a:extLst>
                          <a:ext uri="{FF2B5EF4-FFF2-40B4-BE49-F238E27FC236}">
                            <a16:creationId xmlns:a16="http://schemas.microsoft.com/office/drawing/2014/main" id="{D04D7BA5-B998-4439-807E-A494186DA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400" y="2406578"/>
                        <a:ext cx="993775" cy="341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8C6C277-2BAD-4E0A-89B1-305D071D3ABF}"/>
              </a:ext>
            </a:extLst>
          </p:cNvPr>
          <p:cNvSpPr txBox="1"/>
          <p:nvPr/>
        </p:nvSpPr>
        <p:spPr>
          <a:xfrm>
            <a:off x="2261764" y="3148867"/>
            <a:ext cx="5832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την ταχύτητα του Α σώματος ελάχιστα πριν την κρούση: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BA5E879F-8971-4383-92B7-8AA2665E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072" y="40064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BD3C1951-1A77-4F8D-B623-FDA4C1A04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030515"/>
              </p:ext>
            </p:extLst>
          </p:nvPr>
        </p:nvGraphicFramePr>
        <p:xfrm>
          <a:off x="2609757" y="3637140"/>
          <a:ext cx="2028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12" imgW="876240" imgH="228600" progId="Equation.DSMT4">
                  <p:embed/>
                </p:oleObj>
              </mc:Choice>
              <mc:Fallback>
                <p:oleObj name="Equation" r:id="rId12" imgW="876240" imgH="228600" progId="Equation.DSMT4">
                  <p:embed/>
                  <p:pic>
                    <p:nvPicPr>
                      <p:cNvPr id="19" name="Αντικείμενο 18">
                        <a:extLst>
                          <a:ext uri="{FF2B5EF4-FFF2-40B4-BE49-F238E27FC236}">
                            <a16:creationId xmlns:a16="http://schemas.microsoft.com/office/drawing/2014/main" id="{13769A59-A267-465F-A882-096C055ED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757" y="3637140"/>
                        <a:ext cx="202882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6132F504-FA45-4D8F-9E19-4EEE1FB00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612642"/>
              </p:ext>
            </p:extLst>
          </p:nvPr>
        </p:nvGraphicFramePr>
        <p:xfrm>
          <a:off x="4641495" y="3700241"/>
          <a:ext cx="47910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14" imgW="2070000" imgH="203040" progId="Equation.DSMT4">
                  <p:embed/>
                </p:oleObj>
              </mc:Choice>
              <mc:Fallback>
                <p:oleObj name="Equation" r:id="rId14" imgW="2070000" imgH="203040" progId="Equation.DSMT4">
                  <p:embed/>
                  <p:pic>
                    <p:nvPicPr>
                      <p:cNvPr id="23" name="Αντικείμενο 22">
                        <a:extLst>
                          <a:ext uri="{FF2B5EF4-FFF2-40B4-BE49-F238E27FC236}">
                            <a16:creationId xmlns:a16="http://schemas.microsoft.com/office/drawing/2014/main" id="{76716F2D-2BBB-4417-A7C9-7A1C2FF438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495" y="3700241"/>
                        <a:ext cx="4791075" cy="471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3">
            <a:extLst>
              <a:ext uri="{FF2B5EF4-FFF2-40B4-BE49-F238E27FC236}">
                <a16:creationId xmlns:a16="http://schemas.microsoft.com/office/drawing/2014/main" id="{E465A2D3-D389-441E-99A8-4BA900CF5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928" y="3820124"/>
            <a:ext cx="1067290" cy="226191"/>
          </a:xfrm>
          <a:prstGeom prst="rightArrow">
            <a:avLst>
              <a:gd name="adj1" fmla="val 50000"/>
              <a:gd name="adj2" fmla="val 78597"/>
            </a:avLst>
          </a:prstGeom>
          <a:solidFill>
            <a:srgbClr val="A8D08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4576A214-6F5B-4E1A-B5CB-13810287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660" y="47485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7" name="Αντικείμενο 26">
            <a:extLst>
              <a:ext uri="{FF2B5EF4-FFF2-40B4-BE49-F238E27FC236}">
                <a16:creationId xmlns:a16="http://schemas.microsoft.com/office/drawing/2014/main" id="{AE6E6A21-B11B-4AD3-8C35-239F76C8D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56014"/>
              </p:ext>
            </p:extLst>
          </p:nvPr>
        </p:nvGraphicFramePr>
        <p:xfrm>
          <a:off x="2717102" y="4374902"/>
          <a:ext cx="16525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16" imgW="787320" imgH="241200" progId="Equation.DSMT4">
                  <p:embed/>
                </p:oleObj>
              </mc:Choice>
              <mc:Fallback>
                <p:oleObj name="Equation" r:id="rId16" imgW="78732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102" y="4374902"/>
                        <a:ext cx="1652587" cy="50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Αντικείμενο 29">
            <a:extLst>
              <a:ext uri="{FF2B5EF4-FFF2-40B4-BE49-F238E27FC236}">
                <a16:creationId xmlns:a16="http://schemas.microsoft.com/office/drawing/2014/main" id="{2136EC0A-9176-48E8-B4C9-5388275BA4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341238"/>
              </p:ext>
            </p:extLst>
          </p:nvPr>
        </p:nvGraphicFramePr>
        <p:xfrm>
          <a:off x="3402932" y="5237827"/>
          <a:ext cx="314166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18" imgW="1498320" imgH="228600" progId="Equation.DSMT4">
                  <p:embed/>
                </p:oleObj>
              </mc:Choice>
              <mc:Fallback>
                <p:oleObj name="Equation" r:id="rId18" imgW="1498320" imgH="228600" progId="Equation.DSMT4">
                  <p:embed/>
                  <p:pic>
                    <p:nvPicPr>
                      <p:cNvPr id="27" name="Αντικείμενο 26">
                        <a:extLst>
                          <a:ext uri="{FF2B5EF4-FFF2-40B4-BE49-F238E27FC236}">
                            <a16:creationId xmlns:a16="http://schemas.microsoft.com/office/drawing/2014/main" id="{AE6E6A21-B11B-4AD3-8C35-239F76C8DC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932" y="5237827"/>
                        <a:ext cx="3141662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1B4C7ED7-01D1-432E-91C0-ACAEFD6761D4}"/>
              </a:ext>
            </a:extLst>
          </p:cNvPr>
          <p:cNvSpPr txBox="1"/>
          <p:nvPr/>
        </p:nvSpPr>
        <p:spPr>
          <a:xfrm>
            <a:off x="10045575" y="3532920"/>
            <a:ext cx="72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ΑΔΟ</a:t>
            </a:r>
          </a:p>
        </p:txBody>
      </p:sp>
      <p:graphicFrame>
        <p:nvGraphicFramePr>
          <p:cNvPr id="32" name="Αντικείμενο 31">
            <a:extLst>
              <a:ext uri="{FF2B5EF4-FFF2-40B4-BE49-F238E27FC236}">
                <a16:creationId xmlns:a16="http://schemas.microsoft.com/office/drawing/2014/main" id="{17E7DCD2-6EB7-4DDD-96FC-73C0B5E4A3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65705"/>
              </p:ext>
            </p:extLst>
          </p:nvPr>
        </p:nvGraphicFramePr>
        <p:xfrm>
          <a:off x="4621373" y="4372743"/>
          <a:ext cx="17573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20" imgW="838080" imgH="228600" progId="Equation.DSMT4">
                  <p:embed/>
                </p:oleObj>
              </mc:Choice>
              <mc:Fallback>
                <p:oleObj name="Equation" r:id="rId20" imgW="838080" imgH="228600" progId="Equation.DSMT4">
                  <p:embed/>
                  <p:pic>
                    <p:nvPicPr>
                      <p:cNvPr id="30" name="Αντικείμενο 29">
                        <a:extLst>
                          <a:ext uri="{FF2B5EF4-FFF2-40B4-BE49-F238E27FC236}">
                            <a16:creationId xmlns:a16="http://schemas.microsoft.com/office/drawing/2014/main" id="{2136EC0A-9176-48E8-B4C9-5388275BA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373" y="4372743"/>
                        <a:ext cx="1757363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>
            <a:extLst>
              <a:ext uri="{FF2B5EF4-FFF2-40B4-BE49-F238E27FC236}">
                <a16:creationId xmlns:a16="http://schemas.microsoft.com/office/drawing/2014/main" id="{D996D67F-CCA0-42D0-8780-4980C1F331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9240"/>
              </p:ext>
            </p:extLst>
          </p:nvPr>
        </p:nvGraphicFramePr>
        <p:xfrm>
          <a:off x="6557514" y="4446900"/>
          <a:ext cx="41560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22" imgW="1981080" imgH="228600" progId="Equation.DSMT4">
                  <p:embed/>
                </p:oleObj>
              </mc:Choice>
              <mc:Fallback>
                <p:oleObj name="Equation" r:id="rId22" imgW="1981080" imgH="228600" progId="Equation.DSMT4">
                  <p:embed/>
                  <p:pic>
                    <p:nvPicPr>
                      <p:cNvPr id="30" name="Αντικείμενο 29">
                        <a:extLst>
                          <a:ext uri="{FF2B5EF4-FFF2-40B4-BE49-F238E27FC236}">
                            <a16:creationId xmlns:a16="http://schemas.microsoft.com/office/drawing/2014/main" id="{2136EC0A-9176-48E8-B4C9-5388275BA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514" y="4446900"/>
                        <a:ext cx="4156075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8780762E-3C2F-4ADF-826A-F9D4557773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376546"/>
              </p:ext>
            </p:extLst>
          </p:nvPr>
        </p:nvGraphicFramePr>
        <p:xfrm>
          <a:off x="6623050" y="5210182"/>
          <a:ext cx="23971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24" imgW="1143000" imgH="228600" progId="Equation.DSMT4">
                  <p:embed/>
                </p:oleObj>
              </mc:Choice>
              <mc:Fallback>
                <p:oleObj name="Equation" r:id="rId24" imgW="1143000" imgH="228600" progId="Equation.DSMT4">
                  <p:embed/>
                  <p:pic>
                    <p:nvPicPr>
                      <p:cNvPr id="30" name="Αντικείμενο 29">
                        <a:extLst>
                          <a:ext uri="{FF2B5EF4-FFF2-40B4-BE49-F238E27FC236}">
                            <a16:creationId xmlns:a16="http://schemas.microsoft.com/office/drawing/2014/main" id="{2136EC0A-9176-48E8-B4C9-5388275BA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5210182"/>
                        <a:ext cx="2397125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9A866150-8EBD-4507-A79B-813FD433BFD0}"/>
              </a:ext>
            </a:extLst>
          </p:cNvPr>
          <p:cNvSpPr txBox="1"/>
          <p:nvPr/>
        </p:nvSpPr>
        <p:spPr>
          <a:xfrm>
            <a:off x="1667547" y="458415"/>
            <a:ext cx="49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ii)</a:t>
            </a:r>
            <a:endParaRPr lang="el-G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D305C7-88D1-4DA6-9562-CC888CF22F6D}"/>
              </a:ext>
            </a:extLst>
          </p:cNvPr>
          <p:cNvSpPr txBox="1"/>
          <p:nvPr/>
        </p:nvSpPr>
        <p:spPr>
          <a:xfrm>
            <a:off x="1834440" y="3140652"/>
            <a:ext cx="49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iii)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23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25" grpId="0" animBg="1"/>
      <p:bldP spid="31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D26A1-542F-40E8-A2B0-CCD569C5D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991" y="2517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CD4D5B-CB7F-4E0A-B19F-8ABEFB4733D9}"/>
              </a:ext>
            </a:extLst>
          </p:cNvPr>
          <p:cNvSpPr txBox="1"/>
          <p:nvPr/>
        </p:nvSpPr>
        <p:spPr>
          <a:xfrm>
            <a:off x="1897246" y="31118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iv)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5B63C7-BE9D-47C6-93EC-A6364F30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241" y="3480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75674A90-3971-486C-9D32-5DE76DA42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747010"/>
              </p:ext>
            </p:extLst>
          </p:nvPr>
        </p:nvGraphicFramePr>
        <p:xfrm>
          <a:off x="2591861" y="767162"/>
          <a:ext cx="1914986" cy="77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977760" imgH="393480" progId="Equation.DSMT4">
                  <p:embed/>
                </p:oleObj>
              </mc:Choice>
              <mc:Fallback>
                <p:oleObj name="Equation" r:id="rId4" imgW="977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861" y="767162"/>
                        <a:ext cx="1914986" cy="774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BAC94679-94B3-4652-BDAE-49EF5F57A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976933"/>
              </p:ext>
            </p:extLst>
          </p:nvPr>
        </p:nvGraphicFramePr>
        <p:xfrm>
          <a:off x="4565468" y="751358"/>
          <a:ext cx="2101346" cy="759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1091880" imgH="393480" progId="Equation.DSMT4">
                  <p:embed/>
                </p:oleObj>
              </mc:Choice>
              <mc:Fallback>
                <p:oleObj name="Equation" r:id="rId6" imgW="1091880" imgH="39348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57A06F57-ACCB-4E51-8C93-A50252257C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468" y="751358"/>
                        <a:ext cx="2101346" cy="759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A0785178-0601-450B-82AA-443B42102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44988"/>
              </p:ext>
            </p:extLst>
          </p:nvPr>
        </p:nvGraphicFramePr>
        <p:xfrm>
          <a:off x="5877240" y="1905477"/>
          <a:ext cx="4298320" cy="83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8" imgW="2044440" imgH="393480" progId="Equation.DSMT4">
                  <p:embed/>
                </p:oleObj>
              </mc:Choice>
              <mc:Fallback>
                <p:oleObj name="Equation" r:id="rId8" imgW="2044440" imgH="39348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57A06F57-ACCB-4E51-8C93-A50252257C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240" y="1905477"/>
                        <a:ext cx="4298320" cy="830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7529540C-689D-456D-9E93-E8DFD613DF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120403"/>
              </p:ext>
            </p:extLst>
          </p:nvPr>
        </p:nvGraphicFramePr>
        <p:xfrm>
          <a:off x="2457472" y="1879429"/>
          <a:ext cx="3416255" cy="856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0" imgW="1574640" imgH="393480" progId="Equation.DSMT4">
                  <p:embed/>
                </p:oleObj>
              </mc:Choice>
              <mc:Fallback>
                <p:oleObj name="Equation" r:id="rId10" imgW="1574640" imgH="393480" progId="Equation.DSMT4">
                  <p:embed/>
                  <p:pic>
                    <p:nvPicPr>
                      <p:cNvPr id="13" name="Αντικείμενο 12">
                        <a:extLst>
                          <a:ext uri="{FF2B5EF4-FFF2-40B4-BE49-F238E27FC236}">
                            <a16:creationId xmlns:a16="http://schemas.microsoft.com/office/drawing/2014/main" id="{A0785178-0601-450B-82AA-443B42102E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72" y="1879429"/>
                        <a:ext cx="3416255" cy="856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5FE2E5E-2A99-441F-AEA9-0183FCA6CB56}"/>
              </a:ext>
            </a:extLst>
          </p:cNvPr>
          <p:cNvSpPr txBox="1"/>
          <p:nvPr/>
        </p:nvSpPr>
        <p:spPr>
          <a:xfrm>
            <a:off x="2147468" y="3698005"/>
            <a:ext cx="7670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Βλέπουμε ότι </a:t>
            </a:r>
            <a:r>
              <a:rPr lang="el-GR" dirty="0" err="1"/>
              <a:t>Κ</a:t>
            </a:r>
            <a:r>
              <a:rPr lang="el-GR" baseline="-25000" dirty="0" err="1"/>
              <a:t>πριν</a:t>
            </a:r>
            <a:r>
              <a:rPr lang="el-GR" dirty="0"/>
              <a:t> &gt; </a:t>
            </a:r>
            <a:r>
              <a:rPr lang="el-GR" dirty="0" err="1"/>
              <a:t>Κ</a:t>
            </a:r>
            <a:r>
              <a:rPr lang="el-GR" baseline="-25000" dirty="0" err="1"/>
              <a:t>μετ</a:t>
            </a:r>
            <a:r>
              <a:rPr lang="el-GR" dirty="0"/>
              <a:t>, οπότε η κρούση είναι </a:t>
            </a:r>
            <a:r>
              <a:rPr lang="el-GR" b="1" dirty="0"/>
              <a:t>ανελαστική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7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F8A52A81-9433-42D6-84AE-4A5300438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65479"/>
              </p:ext>
            </p:extLst>
          </p:nvPr>
        </p:nvGraphicFramePr>
        <p:xfrm>
          <a:off x="8658903" y="294372"/>
          <a:ext cx="2526961" cy="238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Visio" r:id="rId4" imgW="2049532" imgH="1935448" progId="Visio.Drawing.15">
                  <p:embed/>
                </p:oleObj>
              </mc:Choice>
              <mc:Fallback>
                <p:oleObj name="Visio" r:id="rId4" imgW="2049532" imgH="1935448" progId="Visio.Drawing.1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8903" y="294372"/>
                        <a:ext cx="2526961" cy="2386031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BDD6EE">
                              <a:gamma/>
                              <a:tint val="20000"/>
                              <a:invGamma/>
                            </a:srgbClr>
                          </a:gs>
                          <a:gs pos="100000">
                            <a:srgbClr val="BDD6EE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80F858F-FFBE-4C1C-A04F-1D7F53BF9602}"/>
              </a:ext>
            </a:extLst>
          </p:cNvPr>
          <p:cNvSpPr txBox="1"/>
          <p:nvPr/>
        </p:nvSpPr>
        <p:spPr>
          <a:xfrm>
            <a:off x="1897245" y="311189"/>
            <a:ext cx="545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v) </a:t>
            </a:r>
            <a:r>
              <a:rPr lang="el-GR" dirty="0"/>
              <a:t>Μετά την κρούση τα σώματα επιβραδύνονται!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4A4B2-401F-47D0-B9F9-A617F96EA9FA}"/>
              </a:ext>
            </a:extLst>
          </p:cNvPr>
          <p:cNvSpPr txBox="1"/>
          <p:nvPr/>
        </p:nvSpPr>
        <p:spPr>
          <a:xfrm>
            <a:off x="2157273" y="877510"/>
            <a:ext cx="334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Για το Α σώμα: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F31347A-0FB6-497C-AE82-45B47566E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28121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6F67FD1-16AE-4190-BB32-7CDC0D0BCD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1748"/>
              </p:ext>
            </p:extLst>
          </p:nvPr>
        </p:nvGraphicFramePr>
        <p:xfrm>
          <a:off x="1897245" y="1571070"/>
          <a:ext cx="19113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6" imgW="1028520" imgH="228600" progId="Equation.DSMT4">
                  <p:embed/>
                </p:oleObj>
              </mc:Choice>
              <mc:Fallback>
                <p:oleObj name="Equation" r:id="rId6" imgW="10285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245" y="1571070"/>
                        <a:ext cx="1911350" cy="427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B8D0DA69-C7C4-4A6C-BD28-C191CBCDFE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31248"/>
              </p:ext>
            </p:extLst>
          </p:nvPr>
        </p:nvGraphicFramePr>
        <p:xfrm>
          <a:off x="6258731" y="3084604"/>
          <a:ext cx="266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8" imgW="1434960" imgH="190440" progId="Equation.DSMT4">
                  <p:embed/>
                </p:oleObj>
              </mc:Choice>
              <mc:Fallback>
                <p:oleObj name="Equation" r:id="rId8" imgW="1434960" imgH="19044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B6F67FD1-16AE-4190-BB32-7CDC0D0BCD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8731" y="3084604"/>
                        <a:ext cx="2667000" cy="355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A6BE9E4B-4FAC-419C-88D5-E984789B4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397656"/>
              </p:ext>
            </p:extLst>
          </p:nvPr>
        </p:nvGraphicFramePr>
        <p:xfrm>
          <a:off x="3556013" y="1487387"/>
          <a:ext cx="15113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0" imgW="812520" imgH="228600" progId="Equation.DSMT4">
                  <p:embed/>
                </p:oleObj>
              </mc:Choice>
              <mc:Fallback>
                <p:oleObj name="Equation" r:id="rId10" imgW="812520" imgH="2286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B8D0DA69-C7C4-4A6C-BD28-C191CBCDFE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13" y="1487387"/>
                        <a:ext cx="1511300" cy="427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BA6CE8A8-6303-4285-8449-F2854E8E7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832996"/>
              </p:ext>
            </p:extLst>
          </p:nvPr>
        </p:nvGraphicFramePr>
        <p:xfrm>
          <a:off x="4775599" y="1584489"/>
          <a:ext cx="34464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2" imgW="1854000" imgH="228600" progId="Equation.DSMT4">
                  <p:embed/>
                </p:oleObj>
              </mc:Choice>
              <mc:Fallback>
                <p:oleObj name="Equation" r:id="rId12" imgW="1854000" imgH="2286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B8D0DA69-C7C4-4A6C-BD28-C191CBCDFE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599" y="1584489"/>
                        <a:ext cx="3446463" cy="427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2BD40BA6-333F-47C3-9F4D-2EC10F7275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330566"/>
              </p:ext>
            </p:extLst>
          </p:nvPr>
        </p:nvGraphicFramePr>
        <p:xfrm>
          <a:off x="3261357" y="2067117"/>
          <a:ext cx="31623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14" imgW="1701720" imgH="393480" progId="Equation.DSMT4">
                  <p:embed/>
                </p:oleObj>
              </mc:Choice>
              <mc:Fallback>
                <p:oleObj name="Equation" r:id="rId14" imgW="1701720" imgH="39348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B8D0DA69-C7C4-4A6C-BD28-C191CBCDFE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357" y="2067117"/>
                        <a:ext cx="3162300" cy="735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E38DA042-B324-4155-B8A2-FE6F25DB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968270"/>
              </p:ext>
            </p:extLst>
          </p:nvPr>
        </p:nvGraphicFramePr>
        <p:xfrm>
          <a:off x="2364594" y="2894898"/>
          <a:ext cx="389413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16" imgW="2095200" imgH="393480" progId="Equation.DSMT4">
                  <p:embed/>
                </p:oleObj>
              </mc:Choice>
              <mc:Fallback>
                <p:oleObj name="Equation" r:id="rId16" imgW="2095200" imgH="39348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B8D0DA69-C7C4-4A6C-BD28-C191CBCDFE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594" y="2894898"/>
                        <a:ext cx="3894137" cy="735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D72288-AB05-4638-884D-6F6758E167EA}"/>
              </a:ext>
            </a:extLst>
          </p:cNvPr>
          <p:cNvSpPr txBox="1"/>
          <p:nvPr/>
        </p:nvSpPr>
        <p:spPr>
          <a:xfrm>
            <a:off x="1642744" y="3755573"/>
            <a:ext cx="735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μπορούμε να υπολογίσουμε την μετατόπισή του και από το εμβαδόν του τριγώνου στο αρχικό διάγραμμα: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A9240411-7976-4668-B02F-ABA54580A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45368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B18DFB90-33C0-406B-91A6-24B2F5EAE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697952"/>
              </p:ext>
            </p:extLst>
          </p:nvPr>
        </p:nvGraphicFramePr>
        <p:xfrm>
          <a:off x="2755267" y="4401904"/>
          <a:ext cx="2289936" cy="871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18" imgW="1041120" imgH="393480" progId="Equation.DSMT4">
                  <p:embed/>
                </p:oleObj>
              </mc:Choice>
              <mc:Fallback>
                <p:oleObj name="Equation" r:id="rId18" imgW="10411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267" y="4401904"/>
                        <a:ext cx="2289936" cy="871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14E7ABFE-06AE-4159-80B5-0B9C1011A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67998"/>
              </p:ext>
            </p:extLst>
          </p:nvPr>
        </p:nvGraphicFramePr>
        <p:xfrm>
          <a:off x="5177239" y="4401904"/>
          <a:ext cx="2849161" cy="83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20" imgW="1346040" imgH="393480" progId="Equation.DSMT4">
                  <p:embed/>
                </p:oleObj>
              </mc:Choice>
              <mc:Fallback>
                <p:oleObj name="Equation" r:id="rId20" imgW="1346040" imgH="39348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B18DFB90-33C0-406B-91A6-24B2F5EAEB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7239" y="4401904"/>
                        <a:ext cx="2849161" cy="839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05FAB25A-D996-480C-86E9-16B3E23A820D}"/>
              </a:ext>
            </a:extLst>
          </p:cNvPr>
          <p:cNvPicPr/>
          <p:nvPr/>
        </p:nvPicPr>
        <p:blipFill>
          <a:blip r:embed="rId22"/>
          <a:stretch>
            <a:fillRect/>
          </a:stretch>
        </p:blipFill>
        <p:spPr>
          <a:xfrm>
            <a:off x="9090735" y="3637018"/>
            <a:ext cx="2095130" cy="130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598446-0BC1-4CBC-8F87-C3A05350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90E53D2-5A0B-4E5C-B0F4-E7470A88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9" y="850729"/>
            <a:ext cx="1227898" cy="117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>
            <a:extLst>
              <a:ext uri="{FF2B5EF4-FFF2-40B4-BE49-F238E27FC236}">
                <a16:creationId xmlns:a16="http://schemas.microsoft.com/office/drawing/2014/main" id="{7EFF6AEF-0BAE-473B-912D-2D45C512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err="1">
                <a:solidFill>
                  <a:srgbClr val="0070C0"/>
                </a:solidFill>
                <a:latin typeface="Calibri"/>
              </a:rPr>
              <a:t>ylikonet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.gr</a:t>
            </a:r>
            <a:endParaRPr kumimoji="0" lang="el-GR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Θέση υποσέλιδου 1">
            <a:extLst>
              <a:ext uri="{FF2B5EF4-FFF2-40B4-BE49-F238E27FC236}">
                <a16:creationId xmlns:a16="http://schemas.microsoft.com/office/drawing/2014/main" id="{20C89F86-2189-446F-9F84-9E6E3F6FE5B3}"/>
              </a:ext>
            </a:extLst>
          </p:cNvPr>
          <p:cNvSpPr txBox="1"/>
          <p:nvPr/>
        </p:nvSpPr>
        <p:spPr>
          <a:xfrm>
            <a:off x="6684885" y="4883655"/>
            <a:ext cx="3417907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1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dmargaris@gmail.com</a:t>
            </a:r>
            <a:endParaRPr lang="el-GR" sz="2400" b="1" i="1" u="none" strike="noStrike" kern="1200" cap="none" spc="0" baseline="0" dirty="0">
              <a:solidFill>
                <a:srgbClr val="0070C0"/>
              </a:solidFill>
              <a:uFillTx/>
              <a:latin typeface="Calibri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5479F8-4FE6-4F32-8238-2C9230F0F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1965" y="23881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46E48AC4-C1D9-4312-8C2E-2350C6DA05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248393"/>
              </p:ext>
            </p:extLst>
          </p:nvPr>
        </p:nvGraphicFramePr>
        <p:xfrm>
          <a:off x="2143074" y="2479217"/>
          <a:ext cx="21304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863280" imgH="253800" progId="Equation.DSMT4">
                  <p:embed/>
                </p:oleObj>
              </mc:Choice>
              <mc:Fallback>
                <p:oleObj name="Equation" r:id="rId4" imgW="8632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074" y="2479217"/>
                        <a:ext cx="2130425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DA234F32-48D2-4FFD-84C8-774C6FBE4A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53906"/>
              </p:ext>
            </p:extLst>
          </p:nvPr>
        </p:nvGraphicFramePr>
        <p:xfrm>
          <a:off x="4273499" y="2585862"/>
          <a:ext cx="47942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1942920" imgH="190440" progId="Equation.DSMT4">
                  <p:embed/>
                </p:oleObj>
              </mc:Choice>
              <mc:Fallback>
                <p:oleObj name="Equation" r:id="rId6" imgW="1942920" imgH="190440" progId="Equation.DSMT4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46E48AC4-C1D9-4312-8C2E-2350C6DA05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499" y="2585862"/>
                        <a:ext cx="4794250" cy="47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Εικόνα 7">
            <a:extLst>
              <a:ext uri="{FF2B5EF4-FFF2-40B4-BE49-F238E27FC236}">
                <a16:creationId xmlns:a16="http://schemas.microsoft.com/office/drawing/2014/main" id="{530C3CA7-6ABD-44E3-B24D-A0B15A1E84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7371" y="548223"/>
            <a:ext cx="44481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" id="{3F69B4F0-400D-450C-B02F-D11C6731928F}" vid="{DF2E23AC-7185-45B9-87BD-CFCD23FD86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50</TotalTime>
  <Words>311</Words>
  <Application>Microsoft Office PowerPoint</Application>
  <PresentationFormat>Ευρεία οθόνη</PresentationFormat>
  <Paragraphs>31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Θέμα του Office</vt:lpstr>
      <vt:lpstr>Visio</vt:lpstr>
      <vt:lpstr>MathType 6.0 Equation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dmarg</dc:creator>
  <cp:lastModifiedBy>dmarg</cp:lastModifiedBy>
  <cp:revision>10</cp:revision>
  <dcterms:created xsi:type="dcterms:W3CDTF">2020-11-17T12:23:23Z</dcterms:created>
  <dcterms:modified xsi:type="dcterms:W3CDTF">2020-11-17T18:22:00Z</dcterms:modified>
</cp:coreProperties>
</file>